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6"/>
    <p:sldMasterId id="2147484264" r:id="rId7"/>
    <p:sldMasterId id="2147484310" r:id="rId8"/>
  </p:sldMasterIdLst>
  <p:notesMasterIdLst>
    <p:notesMasterId r:id="rId47"/>
  </p:notesMasterIdLst>
  <p:sldIdLst>
    <p:sldId id="388" r:id="rId9"/>
    <p:sldId id="323" r:id="rId10"/>
    <p:sldId id="382" r:id="rId11"/>
    <p:sldId id="387" r:id="rId12"/>
    <p:sldId id="333" r:id="rId13"/>
    <p:sldId id="274" r:id="rId14"/>
    <p:sldId id="378" r:id="rId15"/>
    <p:sldId id="383" r:id="rId16"/>
    <p:sldId id="384" r:id="rId17"/>
    <p:sldId id="278" r:id="rId18"/>
    <p:sldId id="377" r:id="rId19"/>
    <p:sldId id="280" r:id="rId20"/>
    <p:sldId id="379" r:id="rId21"/>
    <p:sldId id="348" r:id="rId22"/>
    <p:sldId id="352" r:id="rId23"/>
    <p:sldId id="283" r:id="rId24"/>
    <p:sldId id="355" r:id="rId25"/>
    <p:sldId id="385" r:id="rId26"/>
    <p:sldId id="369" r:id="rId27"/>
    <p:sldId id="301" r:id="rId28"/>
    <p:sldId id="282" r:id="rId29"/>
    <p:sldId id="380" r:id="rId30"/>
    <p:sldId id="356" r:id="rId31"/>
    <p:sldId id="357" r:id="rId32"/>
    <p:sldId id="372" r:id="rId33"/>
    <p:sldId id="281" r:id="rId34"/>
    <p:sldId id="358" r:id="rId35"/>
    <p:sldId id="298" r:id="rId36"/>
    <p:sldId id="286" r:id="rId37"/>
    <p:sldId id="359" r:id="rId38"/>
    <p:sldId id="374" r:id="rId39"/>
    <p:sldId id="269" r:id="rId40"/>
    <p:sldId id="300" r:id="rId41"/>
    <p:sldId id="302" r:id="rId42"/>
    <p:sldId id="287" r:id="rId43"/>
    <p:sldId id="295" r:id="rId44"/>
    <p:sldId id="345" r:id="rId45"/>
    <p:sldId id="37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C"/>
    <a:srgbClr val="021939"/>
    <a:srgbClr val="01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720" autoAdjust="0"/>
    <p:restoredTop sz="85306" autoAdjust="0"/>
  </p:normalViewPr>
  <p:slideViewPr>
    <p:cSldViewPr snapToGrid="0">
      <p:cViewPr varScale="1">
        <p:scale>
          <a:sx n="98" d="100"/>
          <a:sy n="98" d="100"/>
        </p:scale>
        <p:origin x="522" y="72"/>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76D95-F672-4612-B82B-6C09B10D2309}" type="datetimeFigureOut">
              <a:rPr lang="en-US" smtClean="0"/>
              <a:t>11/29/2015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F8C5F-1B6F-4E8A-8238-8CBA26BAF1BA}" type="slidenum">
              <a:rPr lang="en-US" smtClean="0"/>
              <a:t>‹#›</a:t>
            </a:fld>
            <a:endParaRPr lang="en-US"/>
          </a:p>
        </p:txBody>
      </p:sp>
    </p:spTree>
    <p:extLst>
      <p:ext uri="{BB962C8B-B14F-4D97-AF65-F5344CB8AC3E}">
        <p14:creationId xmlns:p14="http://schemas.microsoft.com/office/powerpoint/2010/main" val="205168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878410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sz="1800" b="0"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726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Event Processing </a:t>
            </a:r>
            <a:r>
              <a:rPr lang="en-US" baseline="0" dirty="0" smtClean="0"/>
              <a:t>– Azure Stream Analytics.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Stream Analytics offers the processing, analytics and handling of massive amounts of real time data. ASA is exposed in the preconfigured solution for the setting of rules and alarms. ASA then runs these rules as it processes the incoming data ingestion and flags what needs to be escalated for attention. Use simple SQL syntax to program if-this-then-that style rules and instructions. </a:t>
            </a:r>
          </a:p>
          <a:p>
            <a:endParaRPr lang="en-US" baseline="0" dirty="0" smtClean="0"/>
          </a:p>
          <a:p>
            <a:r>
              <a:rPr lang="en-US" b="1" baseline="0" dirty="0" smtClean="0"/>
              <a:t>Azure Stream Analytics:</a:t>
            </a:r>
          </a:p>
          <a:p>
            <a:pPr marL="171450" indent="-171450">
              <a:buFontTx/>
              <a:buChar char="-"/>
            </a:pPr>
            <a:r>
              <a:rPr lang="en-US" b="0" baseline="0" dirty="0" smtClean="0"/>
              <a:t>Real time event processing (massive data)</a:t>
            </a:r>
          </a:p>
          <a:p>
            <a:pPr marL="171450" indent="-171450">
              <a:buFontTx/>
              <a:buChar char="-"/>
            </a:pPr>
            <a:r>
              <a:rPr lang="en-US" b="0" baseline="0" dirty="0" smtClean="0"/>
              <a:t>Flag rules/events for attention</a:t>
            </a:r>
          </a:p>
          <a:p>
            <a:pPr marL="171450" indent="-171450">
              <a:buFontTx/>
              <a:buChar char="-"/>
            </a:pPr>
            <a:r>
              <a:rPr lang="en-US" b="0" baseline="0" dirty="0" smtClean="0"/>
              <a:t>Build rules with simple SQL syntax. </a:t>
            </a:r>
            <a:endParaRPr lang="en-US" b="0" dirty="0" smtClean="0"/>
          </a:p>
          <a:p>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13</a:t>
            </a:fld>
            <a:endParaRPr lang="en-US"/>
          </a:p>
        </p:txBody>
      </p:sp>
    </p:spTree>
    <p:extLst>
      <p:ext uri="{BB962C8B-B14F-4D97-AF65-F5344CB8AC3E}">
        <p14:creationId xmlns:p14="http://schemas.microsoft.com/office/powerpoint/2010/main" val="234504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smtClean="0"/>
              <a:t>ASA</a:t>
            </a:r>
            <a:r>
              <a:rPr lang="en-US" sz="1800" baseline="0" dirty="0" smtClean="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smtClean="0"/>
          </a:p>
          <a:p>
            <a:endParaRPr lang="en-US" sz="1800" dirty="0" smtClean="0"/>
          </a:p>
          <a:p>
            <a:r>
              <a:rPr lang="en-US" sz="1800" b="1" dirty="0" smtClean="0"/>
              <a:t>Azure Stream Analytics:</a:t>
            </a:r>
          </a:p>
          <a:p>
            <a:pPr marL="171450" indent="-171450">
              <a:buFontTx/>
              <a:buChar char="-"/>
            </a:pPr>
            <a:r>
              <a:rPr lang="en-US" sz="1800" b="0" baseline="0" dirty="0" smtClean="0"/>
              <a:t>Real time analytics</a:t>
            </a:r>
          </a:p>
          <a:p>
            <a:pPr marL="171450" indent="-171450">
              <a:buFontTx/>
              <a:buChar char="-"/>
            </a:pPr>
            <a:r>
              <a:rPr lang="en-US" sz="1800" b="0" baseline="0" dirty="0" smtClean="0"/>
              <a:t>Millions of events per second</a:t>
            </a:r>
          </a:p>
          <a:p>
            <a:pPr marL="171450" indent="-171450">
              <a:buFontTx/>
              <a:buChar char="-"/>
            </a:pPr>
            <a:r>
              <a:rPr lang="en-US" sz="1800" b="0" baseline="0" dirty="0" smtClean="0"/>
              <a:t>Low latency, high </a:t>
            </a:r>
            <a:r>
              <a:rPr lang="en-US" sz="1800" b="0" baseline="0" dirty="0" err="1" smtClean="0"/>
              <a:t>througput</a:t>
            </a:r>
            <a:endParaRPr lang="en-US" sz="1800" b="0"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21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smtClean="0"/>
              <a:t>Utilize the</a:t>
            </a:r>
            <a:r>
              <a:rPr lang="en-US" sz="1800" baseline="0" dirty="0" smtClean="0"/>
              <a:t> simple ASA rule based interface within the Azure Management Portal to create, manage and control rules. </a:t>
            </a:r>
            <a:endParaRPr lang="en-US" sz="1800" dirty="0" smtClean="0"/>
          </a:p>
          <a:p>
            <a:endParaRPr lang="en-US" sz="1800" dirty="0" smtClean="0"/>
          </a:p>
          <a:p>
            <a:r>
              <a:rPr lang="en-US" sz="1800" b="1" dirty="0" smtClean="0"/>
              <a:t>Azure Stream Analytics:</a:t>
            </a:r>
          </a:p>
          <a:p>
            <a:pPr marL="171450" indent="-171450">
              <a:buFontTx/>
              <a:buChar char="-"/>
            </a:pPr>
            <a:r>
              <a:rPr lang="en-US" sz="1800" b="0" baseline="0" dirty="0" smtClean="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29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err="1" smtClean="0"/>
              <a:t>PowerBI</a:t>
            </a:r>
            <a:r>
              <a:rPr lang="en-US" baseline="0" dirty="0" smtClean="0"/>
              <a:t> – Data Visualization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30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err="1" smtClean="0"/>
              <a:t>PowerBI</a:t>
            </a:r>
            <a:r>
              <a:rPr lang="en-US" sz="1800" b="0" baseline="0" dirty="0" smtClean="0"/>
              <a:t> is a cloud based (with desktop capabilities) dashboard and analytics tool. Quickly develop deep-dive dashboards for a 360-degree view of important business metrics. Data can be easily called and analyzed within a dashboard, drilled down deeper and even queried with native language search functions for ad-hoc requests or simple dashboard development. Integrate simply to other line of business by pushing feeds or embedding assets within other applications. </a:t>
            </a:r>
          </a:p>
          <a:p>
            <a:endParaRPr lang="en-US" sz="1800" b="0" baseline="0" dirty="0" smtClean="0"/>
          </a:p>
          <a:p>
            <a:r>
              <a:rPr lang="en-US" sz="1800" b="1" baseline="0" dirty="0" err="1" smtClean="0"/>
              <a:t>PowerBI</a:t>
            </a:r>
            <a:endParaRPr lang="en-US" sz="1800" b="0" baseline="0" dirty="0" smtClean="0"/>
          </a:p>
          <a:p>
            <a:pPr marL="285750" indent="-285750">
              <a:buFontTx/>
              <a:buChar char="-"/>
            </a:pPr>
            <a:r>
              <a:rPr lang="en-US" sz="1800" b="0" baseline="0" dirty="0" smtClean="0"/>
              <a:t>Cloud based analytics</a:t>
            </a:r>
          </a:p>
          <a:p>
            <a:pPr marL="285750" indent="-285750">
              <a:buFontTx/>
              <a:buChar char="-"/>
            </a:pPr>
            <a:r>
              <a:rPr lang="en-US" sz="1800" b="0" baseline="0" dirty="0" smtClean="0"/>
              <a:t>Preconfigured dashboards</a:t>
            </a:r>
          </a:p>
          <a:p>
            <a:pPr marL="285750" indent="-285750">
              <a:buFontTx/>
              <a:buChar char="-"/>
            </a:pPr>
            <a:r>
              <a:rPr lang="en-US" sz="1800" b="0" baseline="0" dirty="0" smtClean="0"/>
              <a:t>Easily view KPI’s </a:t>
            </a:r>
          </a:p>
          <a:p>
            <a:pPr marL="285750" indent="-285750">
              <a:buFontTx/>
              <a:buChar char="-"/>
            </a:pPr>
            <a:r>
              <a:rPr lang="en-US" sz="1800" b="0" baseline="0" dirty="0" smtClean="0"/>
              <a:t>Native language queries </a:t>
            </a:r>
          </a:p>
          <a:p>
            <a:pPr marL="285750" indent="-285750">
              <a:buFontTx/>
              <a:buChar char="-"/>
            </a:pPr>
            <a:r>
              <a:rPr lang="en-US" sz="1800" b="0" baseline="0" dirty="0" smtClean="0"/>
              <a:t>Integrate/embed in existing or proprietary systems</a:t>
            </a:r>
            <a:endParaRPr lang="en-US" sz="1800" b="1"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43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walk through an overview of how Power BI works.  </a:t>
            </a:r>
          </a:p>
          <a:p>
            <a:pPr marL="228600" indent="-228600">
              <a:buFont typeface="+mj-lt"/>
              <a:buAutoNum type="arabicPeriod"/>
            </a:pPr>
            <a:endParaRPr lang="en-US" b="1" baseline="0" dirty="0" smtClean="0"/>
          </a:p>
          <a:p>
            <a:r>
              <a:rPr lang="en-US" b="1" dirty="0" smtClean="0"/>
              <a:t>1. The</a:t>
            </a:r>
            <a:r>
              <a:rPr lang="en-US" b="1" baseline="0" dirty="0" smtClean="0"/>
              <a:t> Power BI service, sometimes referred to as </a:t>
            </a:r>
            <a:r>
              <a:rPr lang="en-US" b="1" dirty="0" smtClean="0"/>
              <a:t>powerbi.com,</a:t>
            </a:r>
            <a:r>
              <a:rPr lang="en-US" b="1" baseline="0" dirty="0" smtClean="0"/>
              <a:t> </a:t>
            </a:r>
            <a:r>
              <a:rPr lang="en-US" dirty="0" smtClean="0"/>
              <a:t>is what allows</a:t>
            </a:r>
            <a:r>
              <a:rPr lang="en-US" baseline="0" dirty="0" smtClean="0"/>
              <a:t> you to</a:t>
            </a:r>
            <a:r>
              <a:rPr lang="en-US" dirty="0" smtClean="0"/>
              <a:t>: </a:t>
            </a:r>
          </a:p>
          <a:p>
            <a:pPr marL="628650" lvl="1" indent="-171450">
              <a:buFont typeface="Arial" panose="020B0604020202020204" pitchFamily="34" charset="0"/>
              <a:buChar char="•"/>
            </a:pPr>
            <a:r>
              <a:rPr lang="en-US" baseline="0" dirty="0" smtClean="0"/>
              <a:t>Create beautiful visualizations to tell compelling data stories </a:t>
            </a:r>
          </a:p>
          <a:p>
            <a:pPr marL="628650" lvl="1" indent="-171450">
              <a:buFont typeface="Arial" panose="020B0604020202020204" pitchFamily="34" charset="0"/>
              <a:buChar char="•"/>
            </a:pPr>
            <a:r>
              <a:rPr lang="en-US" baseline="0" dirty="0" smtClean="0"/>
              <a:t>Build rich, live dashboards that turn BI into business insights</a:t>
            </a:r>
          </a:p>
          <a:p>
            <a:pPr marL="628650" lvl="1" indent="-171450">
              <a:buFont typeface="Arial" panose="020B0604020202020204" pitchFamily="34" charset="0"/>
              <a:buChar char="•"/>
            </a:pPr>
            <a:r>
              <a:rPr lang="en-US" dirty="0" smtClean="0"/>
              <a:t>Create reports</a:t>
            </a:r>
            <a:r>
              <a:rPr lang="en-US" baseline="0" dirty="0" smtClean="0"/>
              <a:t> &amp; datasets from which you can create visualizations and dashboards</a:t>
            </a:r>
          </a:p>
          <a:p>
            <a:pPr marL="628650" lvl="1" indent="-171450">
              <a:buFont typeface="Arial" panose="020B0604020202020204" pitchFamily="34" charset="0"/>
              <a:buChar char="•"/>
            </a:pPr>
            <a:r>
              <a:rPr lang="en-US" baseline="0" dirty="0" smtClean="0"/>
              <a:t>Enjoy the benefits of up-to-date data with real-time, automatic and scheduled refreshes</a:t>
            </a:r>
          </a:p>
          <a:p>
            <a:pPr marL="628650" lvl="1" indent="-171450">
              <a:buFont typeface="Arial" panose="020B0604020202020204" pitchFamily="34" charset="0"/>
              <a:buChar char="•"/>
            </a:pPr>
            <a:r>
              <a:rPr lang="en-US" baseline="0" dirty="0" smtClean="0"/>
              <a:t>Share dashboards easily with other people in your organization</a:t>
            </a:r>
          </a:p>
          <a:p>
            <a:pPr marL="628650" lvl="1" indent="-171450">
              <a:buFont typeface="Arial" panose="020B0604020202020204" pitchFamily="34" charset="0"/>
              <a:buChar char="•"/>
            </a:pPr>
            <a:r>
              <a:rPr lang="en-US" baseline="0" dirty="0" smtClean="0"/>
              <a:t>Ask questions of data in plain English with Natural Language Query</a:t>
            </a:r>
          </a:p>
          <a:p>
            <a:pPr marL="628650" lvl="1" indent="-171450">
              <a:buFont typeface="Arial" panose="020B0604020202020204" pitchFamily="34" charset="0"/>
              <a:buChar char="•"/>
            </a:pPr>
            <a:r>
              <a:rPr lang="en-US" baseline="0" dirty="0" smtClean="0"/>
              <a:t>Stay connected to your data all the time with mobile applications</a:t>
            </a:r>
          </a:p>
          <a:p>
            <a:pPr marL="457200" lvl="1" indent="0">
              <a:buFont typeface="Arial" panose="020B0604020202020204" pitchFamily="34" charset="0"/>
              <a:buNone/>
            </a:pPr>
            <a:endParaRPr lang="en-US" baseline="0" dirty="0" smtClean="0"/>
          </a:p>
          <a:p>
            <a:pPr marL="0" indent="0">
              <a:buFont typeface="+mj-lt"/>
              <a:buNone/>
            </a:pPr>
            <a:r>
              <a:rPr lang="en-US" b="1" baseline="0" dirty="0" smtClean="0"/>
              <a:t>2. </a:t>
            </a:r>
            <a:r>
              <a:rPr lang="en-US" b="0" baseline="0" dirty="0" smtClean="0"/>
              <a:t>Power BI </a:t>
            </a:r>
            <a:r>
              <a:rPr lang="en-US" b="1" baseline="0" dirty="0" smtClean="0"/>
              <a:t>connects to a variety of data sources. </a:t>
            </a:r>
            <a:r>
              <a:rPr lang="en-US" baseline="0" dirty="0" smtClean="0"/>
              <a:t>These range across both cloud and on-premises sources, and include:</a:t>
            </a:r>
          </a:p>
          <a:p>
            <a:pPr marL="628650" lvl="1" indent="-171450">
              <a:buFont typeface="Arial" panose="020B0604020202020204" pitchFamily="34" charset="0"/>
              <a:buChar char="•"/>
            </a:pPr>
            <a:r>
              <a:rPr lang="en-US" baseline="0" dirty="0" smtClean="0"/>
              <a:t>A variety of </a:t>
            </a:r>
            <a:r>
              <a:rPr lang="en-US" b="1" baseline="0" dirty="0" smtClean="0"/>
              <a:t>popular SaaS solutions</a:t>
            </a:r>
            <a:r>
              <a:rPr lang="en-US" baseline="0" dirty="0" smtClean="0"/>
              <a:t>, such as </a:t>
            </a:r>
            <a:r>
              <a:rPr lang="en-US" baseline="0" dirty="0" err="1" smtClean="0"/>
              <a:t>Marketo</a:t>
            </a:r>
            <a:r>
              <a:rPr lang="en-US" baseline="0" dirty="0" smtClean="0"/>
              <a:t>, Salesforce, GitHub, Dynamics CRM, </a:t>
            </a:r>
            <a:r>
              <a:rPr lang="en-US" baseline="0" dirty="0" err="1" smtClean="0"/>
              <a:t>Zendesk</a:t>
            </a:r>
            <a:r>
              <a:rPr lang="en-US" baseline="0" dirty="0" smtClean="0"/>
              <a:t>, and several others</a:t>
            </a:r>
            <a:endParaRPr lang="en-US" b="0" baseline="0" dirty="0" smtClean="0"/>
          </a:p>
          <a:p>
            <a:pPr marL="628650" lvl="1" indent="-171450">
              <a:buFont typeface="Arial" panose="020B0604020202020204" pitchFamily="34" charset="0"/>
              <a:buChar char="•"/>
            </a:pPr>
            <a:r>
              <a:rPr lang="en-US" b="1" baseline="0" dirty="0" smtClean="0"/>
              <a:t>On-premises databases </a:t>
            </a:r>
            <a:r>
              <a:rPr lang="en-US" baseline="0" dirty="0" smtClean="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smtClean="0"/>
              <a:t>Custom data sources </a:t>
            </a:r>
            <a:r>
              <a:rPr lang="en-US" baseline="0" dirty="0" smtClean="0"/>
              <a:t>– </a:t>
            </a:r>
            <a:r>
              <a:rPr lang="en-US" b="0" baseline="0" dirty="0" smtClean="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smtClean="0"/>
          </a:p>
          <a:p>
            <a:pPr marL="628650" lvl="1" indent="-171450">
              <a:buFont typeface="Arial" panose="020B0604020202020204" pitchFamily="34" charset="0"/>
              <a:buChar char="•"/>
            </a:pPr>
            <a:r>
              <a:rPr lang="en-US" b="1" baseline="0" dirty="0" smtClean="0"/>
              <a:t>Other Azure services</a:t>
            </a:r>
            <a:r>
              <a:rPr lang="en-US" baseline="0" dirty="0" smtClean="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smtClean="0"/>
              <a:t>Power BI Desktop and Excel files </a:t>
            </a:r>
            <a:r>
              <a:rPr lang="en-US" baseline="0" dirty="0" smtClean="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78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Device</a:t>
            </a:r>
            <a:r>
              <a:rPr lang="en-US" sz="1800" kern="1200" baseline="0" dirty="0" smtClean="0">
                <a:solidFill>
                  <a:schemeClr val="tx1"/>
                </a:solidFill>
                <a:effectLst/>
                <a:latin typeface="+mn-lt"/>
                <a:ea typeface="+mn-ea"/>
                <a:cs typeface="+mn-cs"/>
              </a:rPr>
              <a:t> data can be enriched by adding external data. Content packs are easily available within the </a:t>
            </a:r>
            <a:r>
              <a:rPr lang="en-US" sz="1800" kern="1200" baseline="0" dirty="0" err="1" smtClean="0">
                <a:solidFill>
                  <a:schemeClr val="tx1"/>
                </a:solidFill>
                <a:effectLst/>
                <a:latin typeface="+mn-lt"/>
                <a:ea typeface="+mn-ea"/>
                <a:cs typeface="+mn-cs"/>
              </a:rPr>
              <a:t>PowerBI</a:t>
            </a:r>
            <a:r>
              <a:rPr lang="en-US" sz="1800" kern="1200" baseline="0" dirty="0" smtClean="0">
                <a:solidFill>
                  <a:schemeClr val="tx1"/>
                </a:solidFill>
                <a:effectLst/>
                <a:latin typeface="+mn-lt"/>
                <a:ea typeface="+mn-ea"/>
                <a:cs typeface="+mn-cs"/>
              </a:rPr>
              <a:t> portal to add external information such as weather or traffic to name a few. Also integrate existing/proprietary/on-</a:t>
            </a:r>
            <a:r>
              <a:rPr lang="en-US" sz="1800" kern="1200" baseline="0" dirty="0" err="1" smtClean="0">
                <a:solidFill>
                  <a:schemeClr val="tx1"/>
                </a:solidFill>
                <a:effectLst/>
                <a:latin typeface="+mn-lt"/>
                <a:ea typeface="+mn-ea"/>
                <a:cs typeface="+mn-cs"/>
              </a:rPr>
              <a:t>prem</a:t>
            </a:r>
            <a:r>
              <a:rPr lang="en-US" sz="1800" kern="1200" baseline="0" dirty="0" smtClean="0">
                <a:solidFill>
                  <a:schemeClr val="tx1"/>
                </a:solidFill>
                <a:effectLst/>
                <a:latin typeface="+mn-lt"/>
                <a:ea typeface="+mn-ea"/>
                <a:cs typeface="+mn-cs"/>
              </a:rPr>
              <a:t> data from other business flows such as CRM or ERP. This allows the user to create very powerful overviews of the business and pull all data sources together for forecasting and business analysis. </a:t>
            </a:r>
            <a:endParaRPr lang="en-US" sz="1800" kern="1200" dirty="0" smtClean="0">
              <a:solidFill>
                <a:schemeClr val="tx1"/>
              </a:solidFill>
              <a:effectLst/>
              <a:latin typeface="+mn-lt"/>
              <a:ea typeface="+mn-ea"/>
              <a:cs typeface="+mn-cs"/>
            </a:endParaRPr>
          </a:p>
          <a:p>
            <a:endParaRPr lang="en-US" sz="1800" b="0" baseline="0" dirty="0" smtClean="0"/>
          </a:p>
          <a:p>
            <a:r>
              <a:rPr lang="en-US" sz="1800" b="1" baseline="0" dirty="0" smtClean="0"/>
              <a:t>External Data Integration</a:t>
            </a:r>
            <a:endParaRPr lang="en-US" sz="1800" b="0" baseline="0" dirty="0" smtClean="0"/>
          </a:p>
          <a:p>
            <a:pPr marL="285750" indent="-285750">
              <a:buFontTx/>
              <a:buChar char="-"/>
            </a:pPr>
            <a:r>
              <a:rPr lang="en-US" sz="1800" b="0" baseline="0" dirty="0" smtClean="0"/>
              <a:t>Integrate external data sets</a:t>
            </a:r>
          </a:p>
          <a:p>
            <a:pPr marL="285750" indent="-285750">
              <a:buFontTx/>
              <a:buChar char="-"/>
            </a:pPr>
            <a:r>
              <a:rPr lang="en-US" sz="1800" b="0" baseline="0" dirty="0" smtClean="0"/>
              <a:t>Add other internal information flows – CRM/ERP</a:t>
            </a:r>
          </a:p>
          <a:p>
            <a:pPr marL="285750" indent="-285750">
              <a:buFontTx/>
              <a:buChar char="-"/>
            </a:pPr>
            <a:r>
              <a:rPr lang="en-US" sz="1800" b="0" baseline="0" dirty="0" smtClean="0"/>
              <a:t>Global view of performance/health across business</a:t>
            </a:r>
            <a:endParaRPr lang="en-US" sz="1800" b="1"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34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32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 Microsoft</a:t>
            </a:r>
            <a:r>
              <a:rPr lang="en-US" baseline="0" dirty="0" smtClean="0"/>
              <a:t> Azure </a:t>
            </a:r>
            <a:r>
              <a:rPr lang="en-US" baseline="0" dirty="0" err="1" smtClean="0"/>
              <a:t>IoT</a:t>
            </a:r>
            <a:r>
              <a:rPr lang="en-US" baseline="0" dirty="0" smtClean="0"/>
              <a:t> Suite provisions products and services within a subscription enabling an accelerated development of an </a:t>
            </a:r>
            <a:r>
              <a:rPr lang="en-US" baseline="0" dirty="0" err="1" smtClean="0"/>
              <a:t>IoT</a:t>
            </a:r>
            <a:r>
              <a:rPr lang="en-US" baseline="0" dirty="0" smtClean="0"/>
              <a:t> solution pilot or proof of concept. The elements within the Suite are highly customizable and allow for users to choose preferred OS’s, languages and platforms. Getting started and onboarding devices is simplified with documentation, libraries and SDK’s. Data processing, command and control and porting data to dashboards and </a:t>
            </a:r>
            <a:r>
              <a:rPr lang="en-US" baseline="0" dirty="0" err="1" smtClean="0"/>
              <a:t>LoB</a:t>
            </a:r>
            <a:r>
              <a:rPr lang="en-US" baseline="0" dirty="0" smtClean="0"/>
              <a:t> applications allows access to decision making information in real time. Integration with business systems and processes means business can be transformed quickly with an end-to-end </a:t>
            </a:r>
            <a:r>
              <a:rPr lang="en-US" baseline="0" dirty="0" err="1" smtClean="0"/>
              <a:t>Iot</a:t>
            </a:r>
            <a:r>
              <a:rPr lang="en-US" baseline="0" dirty="0" smtClean="0"/>
              <a:t> solution. </a:t>
            </a:r>
          </a:p>
          <a:p>
            <a:pPr marL="0" indent="0">
              <a:buFontTx/>
              <a:buNone/>
            </a:pPr>
            <a:endParaRPr lang="en-US" baseline="0" dirty="0" smtClean="0"/>
          </a:p>
          <a:p>
            <a:pPr marL="0" indent="0">
              <a:buFontTx/>
              <a:buNone/>
            </a:pPr>
            <a:r>
              <a:rPr lang="en-US" b="1" baseline="0" dirty="0" smtClean="0"/>
              <a:t>Benefit from a comprehensive solution</a:t>
            </a:r>
            <a:endParaRPr lang="en-US" b="0" baseline="0" dirty="0" smtClean="0"/>
          </a:p>
          <a:p>
            <a:pPr marL="171450" indent="-171450">
              <a:buFontTx/>
              <a:buChar char="-"/>
            </a:pPr>
            <a:r>
              <a:rPr lang="en-US" b="0" baseline="0" dirty="0" smtClean="0"/>
              <a:t>Connect and scale with efficiency</a:t>
            </a:r>
          </a:p>
          <a:p>
            <a:pPr marL="628650" lvl="1" indent="-171450">
              <a:buFontTx/>
              <a:buChar char="-"/>
            </a:pPr>
            <a:r>
              <a:rPr lang="en-US" dirty="0" smtClean="0"/>
              <a:t>Perform rich real time analytics for split second decision</a:t>
            </a:r>
            <a:r>
              <a:rPr lang="en-US" baseline="0" dirty="0" smtClean="0"/>
              <a:t> making around the health and performance of a device ecosystem.</a:t>
            </a:r>
            <a:endParaRPr lang="en-US" b="0" baseline="0" dirty="0" smtClean="0"/>
          </a:p>
          <a:p>
            <a:pPr marL="171450" indent="-171450">
              <a:buFontTx/>
              <a:buChar char="-"/>
            </a:pPr>
            <a:r>
              <a:rPr lang="en-US" b="0" baseline="0" dirty="0" smtClean="0"/>
              <a:t>Analyze and act on new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Store data and expose endpoints for in-depth data visualization to monitor trends over time. </a:t>
            </a:r>
            <a:endParaRPr lang="en-US" b="0" baseline="0" dirty="0" smtClean="0"/>
          </a:p>
          <a:p>
            <a:pPr marL="171450" indent="-171450">
              <a:buFontTx/>
              <a:buChar char="-"/>
            </a:pPr>
            <a:r>
              <a:rPr lang="en-US" b="0" baseline="0" dirty="0" smtClean="0"/>
              <a:t>Integrate and transform business processes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Integrate seamlessly with existing business applications or use the available code structures to develop a custom portal to monitor connected assets. </a:t>
            </a:r>
            <a:endParaRPr lang="en-US" dirty="0" smtClean="0"/>
          </a:p>
          <a:p>
            <a:pPr marL="628650" lvl="1" indent="-171450">
              <a:buFontTx/>
              <a:buChar char="-"/>
            </a:pPr>
            <a:endParaRPr lang="en-US" b="1" dirty="0" smtClean="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180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 Apps are used to create and manage complex workflows, integrating ingested</a:t>
            </a:r>
            <a:r>
              <a:rPr lang="en-US" baseline="0" dirty="0" smtClean="0"/>
              <a:t> data, alarms and alerts into line of business and existing applications. The Logic Apps UI is exposed within the </a:t>
            </a:r>
            <a:r>
              <a:rPr lang="en-US" baseline="0" dirty="0" err="1" smtClean="0"/>
              <a:t>IoT</a:t>
            </a:r>
            <a:r>
              <a:rPr lang="en-US" baseline="0" dirty="0" smtClean="0"/>
              <a:t> Suite to allow simple rule creation to outline the flow of information if an alert or alarm is created. </a:t>
            </a:r>
          </a:p>
          <a:p>
            <a:endParaRPr lang="en-US" baseline="0" dirty="0" smtClean="0"/>
          </a:p>
          <a:p>
            <a:r>
              <a:rPr lang="en-US" b="1" baseline="0" dirty="0" smtClean="0"/>
              <a:t>Logic Apps</a:t>
            </a:r>
            <a:endParaRPr lang="en-US" b="0" baseline="0" dirty="0" smtClean="0"/>
          </a:p>
          <a:p>
            <a:pPr marL="171450" indent="-171450">
              <a:buFontTx/>
              <a:buChar char="-"/>
            </a:pPr>
            <a:r>
              <a:rPr lang="en-US" b="0" baseline="0" dirty="0" smtClean="0"/>
              <a:t>Integrate with </a:t>
            </a:r>
            <a:r>
              <a:rPr lang="en-US" b="0" baseline="0" dirty="0" err="1" smtClean="0"/>
              <a:t>LoB</a:t>
            </a:r>
            <a:r>
              <a:rPr lang="en-US" b="0" baseline="0" dirty="0" smtClean="0"/>
              <a:t> applications</a:t>
            </a:r>
          </a:p>
          <a:p>
            <a:pPr marL="171450" indent="-171450">
              <a:buFontTx/>
              <a:buChar char="-"/>
            </a:pPr>
            <a:r>
              <a:rPr lang="en-US" b="0" baseline="0" dirty="0" smtClean="0"/>
              <a:t>Simple rule/trigger creation</a:t>
            </a:r>
            <a:endParaRPr lang="en-US" b="1" dirty="0" smtClean="0"/>
          </a:p>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22</a:t>
            </a:fld>
            <a:endParaRPr lang="en-US"/>
          </a:p>
        </p:txBody>
      </p:sp>
    </p:spTree>
    <p:extLst>
      <p:ext uri="{BB962C8B-B14F-4D97-AF65-F5344CB8AC3E}">
        <p14:creationId xmlns:p14="http://schemas.microsoft.com/office/powerpoint/2010/main" val="3056374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smtClean="0"/>
              <a:t>Workflows and connections can be integrated and highly automated with Logic Apps. Utilize cross-platform capabilities and connect to both cloud and on-</a:t>
            </a:r>
            <a:r>
              <a:rPr lang="en-US" sz="1800" b="0" baseline="0" dirty="0" err="1" smtClean="0"/>
              <a:t>prem</a:t>
            </a:r>
            <a:r>
              <a:rPr lang="en-US" sz="1800" b="0" baseline="0" dirty="0" smtClean="0"/>
              <a:t> data flows. Standard, premium and customer connectors are available and easily integrated with a drag and drop UI in the Azure Management Portal.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375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smtClean="0"/>
              <a:t>Standard, premium and custom connectors.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033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smtClean="0"/>
              <a:t>Connector integration is made simple with the drag and drop UI within the Azure Management Portal. Select from lists sorted by use case and create rules and information flows to quickly integrate systems.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60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Notification Hubs – Push &amp; Broadcast Notifications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329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smtClean="0"/>
              <a:t>Broadcast to all, or some, of your devices using Notification Hubs. All major platforms can be reached from most major </a:t>
            </a:r>
            <a:r>
              <a:rPr lang="en-US" sz="1800" b="0" baseline="0" dirty="0" err="1" smtClean="0"/>
              <a:t>backends</a:t>
            </a:r>
            <a:r>
              <a:rPr lang="en-US" sz="1800" b="0" baseline="0" dirty="0" smtClean="0"/>
              <a:t> including cloud/on-</a:t>
            </a:r>
            <a:r>
              <a:rPr lang="en-US" sz="1800" b="0" baseline="0" dirty="0" err="1" smtClean="0"/>
              <a:t>prem</a:t>
            </a:r>
            <a:r>
              <a:rPr lang="en-US" sz="1800" b="0" baseline="0" dirty="0" smtClean="0"/>
              <a:t> hybrid solutions. Easily push messages to many millions of devices using a single API call. Message audiences can be tailored by location, language, status etc. Read receipt telemetry is available securely (PNS managed authentication creds per/device, per/message) to track which devices are communicating properly. Instantly ramp up to millions of devices without the need to </a:t>
            </a:r>
            <a:r>
              <a:rPr lang="en-US" sz="1800" b="0" baseline="0" dirty="0" err="1" smtClean="0"/>
              <a:t>rearchitect</a:t>
            </a:r>
            <a:r>
              <a:rPr lang="en-US" sz="1800" b="0" baseline="0" dirty="0" smtClean="0"/>
              <a:t> the system. </a:t>
            </a:r>
          </a:p>
          <a:p>
            <a:endParaRPr lang="en-US" sz="1800" b="0" baseline="0" dirty="0" smtClean="0"/>
          </a:p>
          <a:p>
            <a:r>
              <a:rPr lang="en-US" sz="1800" b="1" baseline="0" dirty="0" smtClean="0"/>
              <a:t>Push Notifications</a:t>
            </a:r>
            <a:endParaRPr lang="en-US" sz="1800" b="0" baseline="0" dirty="0" smtClean="0"/>
          </a:p>
          <a:p>
            <a:pPr marL="285750" indent="-285750">
              <a:buFontTx/>
              <a:buChar char="-"/>
            </a:pPr>
            <a:r>
              <a:rPr lang="en-US" sz="1800" b="0" baseline="0" dirty="0" smtClean="0"/>
              <a:t>Reach all major platforms</a:t>
            </a:r>
          </a:p>
          <a:p>
            <a:pPr marL="285750" indent="-285750">
              <a:buFontTx/>
              <a:buChar char="-"/>
            </a:pPr>
            <a:r>
              <a:rPr lang="en-US" sz="1800" b="0" baseline="0" dirty="0" smtClean="0"/>
              <a:t>Customize target audience – location/device/language/</a:t>
            </a:r>
            <a:r>
              <a:rPr lang="en-US" sz="1800" b="0" baseline="0" dirty="0" err="1" smtClean="0"/>
              <a:t>stauts</a:t>
            </a:r>
            <a:endParaRPr lang="en-US" sz="1800" b="0" baseline="0" dirty="0" smtClean="0"/>
          </a:p>
          <a:p>
            <a:pPr marL="285750" indent="-285750">
              <a:buFontTx/>
              <a:buChar char="-"/>
            </a:pPr>
            <a:r>
              <a:rPr lang="en-US" sz="1800" b="0" baseline="0" dirty="0" smtClean="0"/>
              <a:t>Broadcast to millions with single API call</a:t>
            </a:r>
          </a:p>
          <a:p>
            <a:pPr marL="285750" indent="-285750">
              <a:buFontTx/>
              <a:buChar char="-"/>
            </a:pPr>
            <a:r>
              <a:rPr lang="en-US" sz="1800" b="0" baseline="0" dirty="0" smtClean="0"/>
              <a:t>Secure communication and telemetry </a:t>
            </a:r>
            <a:endParaRPr lang="en-US" sz="1800" b="1"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866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Notification Hubs Reference Architecture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28</a:t>
            </a:fld>
            <a:endParaRPr lang="en-US"/>
          </a:p>
        </p:txBody>
      </p:sp>
    </p:spTree>
    <p:extLst>
      <p:ext uri="{BB962C8B-B14F-4D97-AF65-F5344CB8AC3E}">
        <p14:creationId xmlns:p14="http://schemas.microsoft.com/office/powerpoint/2010/main" val="760648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&amp; Access Management – </a:t>
            </a:r>
            <a:r>
              <a:rPr lang="en-US" b="1" baseline="0" dirty="0" smtClean="0"/>
              <a:t>Azure Active Directory</a:t>
            </a:r>
            <a:endParaRPr lang="en-US"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119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smtClean="0"/>
              <a:t>Simply manage user access and control what functions and dashboards certain users have access to. Share device data and real time information flows without allowing access to the rules and thresholds, or devices themselves. Monitor usage around which assets and dashboards are being used, and by whom. Ensure multi-factor authentication as well as security for access via mobile devices. </a:t>
            </a:r>
          </a:p>
          <a:p>
            <a:endParaRPr lang="en-US" sz="1800" b="1" baseline="0" dirty="0" smtClean="0"/>
          </a:p>
          <a:p>
            <a:r>
              <a:rPr lang="en-US" sz="1800" b="1" baseline="0" dirty="0" smtClean="0"/>
              <a:t>Azure Active Directory</a:t>
            </a:r>
          </a:p>
          <a:p>
            <a:pPr marL="285750" indent="-285750">
              <a:buFontTx/>
              <a:buChar char="-"/>
            </a:pPr>
            <a:r>
              <a:rPr lang="en-US" sz="1800" b="0" baseline="0" dirty="0" smtClean="0"/>
              <a:t>Share with users and manage access to various components</a:t>
            </a:r>
          </a:p>
          <a:p>
            <a:pPr marL="285750" indent="-285750">
              <a:buFontTx/>
              <a:buChar char="-"/>
            </a:pPr>
            <a:r>
              <a:rPr lang="en-US" sz="1800" b="0" baseline="0" dirty="0" smtClean="0"/>
              <a:t>Access control to devices/dashboards</a:t>
            </a:r>
          </a:p>
          <a:p>
            <a:pPr marL="285750" indent="-285750">
              <a:buFontTx/>
              <a:buChar char="-"/>
            </a:pPr>
            <a:r>
              <a:rPr lang="en-US" sz="1800" b="0" baseline="0" dirty="0" smtClean="0"/>
              <a:t>Monitor usage </a:t>
            </a:r>
          </a:p>
          <a:p>
            <a:pPr marL="285750" indent="-285750">
              <a:buFontTx/>
              <a:buChar char="-"/>
            </a:pPr>
            <a:r>
              <a:rPr lang="en-US" sz="1800" b="0" baseline="0" dirty="0" smtClean="0"/>
              <a:t>Mobile security </a:t>
            </a:r>
          </a:p>
          <a:p>
            <a:pPr marL="285750" indent="-285750">
              <a:buFontTx/>
              <a:buChar char="-"/>
            </a:pPr>
            <a:endParaRPr lang="en-US" sz="1800" b="1"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849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You have now seen all of the individual parts of the Microsoft Azure </a:t>
            </a:r>
            <a:r>
              <a:rPr lang="en-US" sz="1200" kern="1200" baseline="0" dirty="0" err="1" smtClean="0">
                <a:solidFill>
                  <a:schemeClr val="tx1"/>
                </a:solidFill>
                <a:effectLst/>
                <a:latin typeface="+mn-lt"/>
                <a:ea typeface="+mn-ea"/>
                <a:cs typeface="+mn-cs"/>
              </a:rPr>
              <a:t>IoT</a:t>
            </a:r>
            <a:r>
              <a:rPr lang="en-US" sz="1200" kern="1200" baseline="0" dirty="0" smtClean="0">
                <a:solidFill>
                  <a:schemeClr val="tx1"/>
                </a:solidFill>
                <a:effectLst/>
                <a:latin typeface="+mn-lt"/>
                <a:ea typeface="+mn-ea"/>
                <a:cs typeface="+mn-cs"/>
              </a:rPr>
              <a:t> Suite and how they combine to create a simple but powerful preconfigured solution for </a:t>
            </a:r>
            <a:r>
              <a:rPr lang="en-US" sz="1200" kern="1200" baseline="0" dirty="0" err="1" smtClean="0">
                <a:solidFill>
                  <a:schemeClr val="tx1"/>
                </a:solidFill>
                <a:effectLst/>
                <a:latin typeface="+mn-lt"/>
                <a:ea typeface="+mn-ea"/>
                <a:cs typeface="+mn-cs"/>
              </a:rPr>
              <a:t>IoT</a:t>
            </a:r>
            <a:r>
              <a:rPr lang="en-US" sz="1200" kern="1200" baseline="0" dirty="0" smtClean="0">
                <a:solidFill>
                  <a:schemeClr val="tx1"/>
                </a:solidFill>
                <a:effectLst/>
                <a:latin typeface="+mn-lt"/>
                <a:ea typeface="+mn-ea"/>
                <a:cs typeface="+mn-cs"/>
              </a:rPr>
              <a:t> needs. </a:t>
            </a:r>
          </a:p>
          <a:p>
            <a:endParaRPr lang="en-US" sz="120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Summarize Azure </a:t>
            </a:r>
            <a:r>
              <a:rPr lang="en-US" sz="1200" b="1" kern="1200" baseline="0" dirty="0" err="1" smtClean="0">
                <a:solidFill>
                  <a:schemeClr val="tx1"/>
                </a:solidFill>
                <a:effectLst/>
                <a:latin typeface="+mn-lt"/>
                <a:ea typeface="+mn-ea"/>
                <a:cs typeface="+mn-cs"/>
              </a:rPr>
              <a:t>IoT</a:t>
            </a:r>
            <a:r>
              <a:rPr lang="en-US" sz="1200" b="1" kern="1200" baseline="0" dirty="0" smtClean="0">
                <a:solidFill>
                  <a:schemeClr val="tx1"/>
                </a:solidFill>
                <a:effectLst/>
                <a:latin typeface="+mn-lt"/>
                <a:ea typeface="+mn-ea"/>
                <a:cs typeface="+mn-cs"/>
              </a:rPr>
              <a:t> Suite</a:t>
            </a:r>
            <a:endParaRPr lang="en-US" sz="1200" b="0" kern="1200" baseline="0" dirty="0" smtClean="0">
              <a:solidFill>
                <a:schemeClr val="tx1"/>
              </a:solidFill>
              <a:effectLst/>
              <a:latin typeface="+mn-lt"/>
              <a:ea typeface="+mn-ea"/>
              <a:cs typeface="+mn-cs"/>
            </a:endParaRPr>
          </a:p>
          <a:p>
            <a:pPr marL="171450" indent="-171450">
              <a:buFontTx/>
              <a:buChar char="-"/>
            </a:pPr>
            <a:r>
              <a:rPr lang="en-US" sz="1200" b="0" kern="1200" baseline="0" dirty="0" smtClean="0">
                <a:solidFill>
                  <a:schemeClr val="tx1"/>
                </a:solidFill>
                <a:effectLst/>
                <a:latin typeface="+mn-lt"/>
                <a:ea typeface="+mn-ea"/>
                <a:cs typeface="+mn-cs"/>
              </a:rPr>
              <a:t>Connect and scale</a:t>
            </a:r>
          </a:p>
          <a:p>
            <a:pPr marL="171450" indent="-171450">
              <a:buFontTx/>
              <a:buChar char="-"/>
            </a:pPr>
            <a:r>
              <a:rPr lang="en-US" sz="1200" b="0" kern="1200" baseline="0" dirty="0" smtClean="0">
                <a:solidFill>
                  <a:schemeClr val="tx1"/>
                </a:solidFill>
                <a:effectLst/>
                <a:latin typeface="+mn-lt"/>
                <a:ea typeface="+mn-ea"/>
                <a:cs typeface="+mn-cs"/>
              </a:rPr>
              <a:t>Analyze and act</a:t>
            </a:r>
          </a:p>
          <a:p>
            <a:pPr marL="171450" indent="-171450">
              <a:buFontTx/>
              <a:buChar char="-"/>
            </a:pPr>
            <a:r>
              <a:rPr lang="en-US" sz="1200" b="0" kern="1200" baseline="0" dirty="0" smtClean="0">
                <a:solidFill>
                  <a:schemeClr val="tx1"/>
                </a:solidFill>
                <a:effectLst/>
                <a:latin typeface="+mn-lt"/>
                <a:ea typeface="+mn-ea"/>
                <a:cs typeface="+mn-cs"/>
              </a:rPr>
              <a:t>Integrate and transform</a:t>
            </a:r>
            <a:endParaRPr lang="en-US" sz="1200" b="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26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the Azure </a:t>
            </a:r>
            <a:r>
              <a:rPr lang="en-US" dirty="0" err="1" smtClean="0"/>
              <a:t>IoT</a:t>
            </a:r>
            <a:r>
              <a:rPr lang="en-US" dirty="0" smtClean="0"/>
              <a:t> Suite is to</a:t>
            </a:r>
            <a:r>
              <a:rPr lang="en-US" baseline="0" dirty="0" smtClean="0"/>
              <a:t> quickly scale from a pilot to an enterprise grade </a:t>
            </a:r>
            <a:r>
              <a:rPr lang="en-US" baseline="0" dirty="0" err="1" smtClean="0"/>
              <a:t>IoT</a:t>
            </a:r>
            <a:r>
              <a:rPr lang="en-US" baseline="0" dirty="0" smtClean="0"/>
              <a:t> solution. </a:t>
            </a:r>
          </a:p>
          <a:p>
            <a:endParaRPr lang="en-US" baseline="0" dirty="0" smtClean="0"/>
          </a:p>
          <a:p>
            <a:r>
              <a:rPr lang="en-US" baseline="0" dirty="0" smtClean="0"/>
              <a:t>Explore an </a:t>
            </a:r>
            <a:r>
              <a:rPr lang="en-US" baseline="0" dirty="0" err="1" smtClean="0"/>
              <a:t>IoT</a:t>
            </a:r>
            <a:r>
              <a:rPr lang="en-US" baseline="0" dirty="0" smtClean="0"/>
              <a:t> platform with tailored simulated devices and dashboards and ultimately develop a full line of business portal or application utilizing the same system architecture and back end services. Build on top of the out-of-the-box dashboard to link to custom applications like the Fleet Management scenario above. </a:t>
            </a:r>
            <a:endParaRPr lang="en-US" dirty="0" smtClean="0"/>
          </a:p>
          <a:p>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CF8C5F-1B6F-4E8A-8238-8CBA26BAF1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5486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This the reference architecture for the Remote Monitoring preconfigured solution showing the various products and services that are provisioned when the solution is activated.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Reference Architecture for Remote Monitoring solution. </a:t>
            </a:r>
          </a:p>
          <a:p>
            <a:pPr marL="0" indent="0">
              <a:buFont typeface="Arial" panose="020B0604020202020204" pitchFamily="34" charset="0"/>
              <a:buNone/>
            </a:pPr>
            <a:endParaRPr lang="en-US" baseline="0" dirty="0" smtClean="0"/>
          </a:p>
          <a:p>
            <a:pPr marL="171450" indent="-171450">
              <a:buFontTx/>
              <a:buChar char="-"/>
            </a:pPr>
            <a:r>
              <a:rPr lang="en-US" baseline="0" dirty="0" smtClean="0"/>
              <a:t>Provision simulated devices with a C# device emulator running </a:t>
            </a:r>
            <a:r>
              <a:rPr lang="en-US" baseline="0" dirty="0" err="1" smtClean="0"/>
              <a:t>.Net</a:t>
            </a:r>
            <a:r>
              <a:rPr lang="en-US" baseline="0" dirty="0" smtClean="0"/>
              <a:t>. Create agents for Linux, iOS, Android and other platforms with C and Java language support. </a:t>
            </a:r>
          </a:p>
          <a:p>
            <a:pPr marL="171450" indent="-171450">
              <a:buFontTx/>
              <a:buChar char="-"/>
            </a:pPr>
            <a:r>
              <a:rPr lang="en-US" baseline="0" dirty="0" err="1" smtClean="0"/>
              <a:t>IoT</a:t>
            </a:r>
            <a:r>
              <a:rPr lang="en-US" baseline="0" dirty="0" smtClean="0"/>
              <a:t> Hub manages the two way communication between cloud and device and creates a secure command and control channel. </a:t>
            </a:r>
          </a:p>
          <a:p>
            <a:pPr marL="171450" indent="-171450">
              <a:buFontTx/>
              <a:buChar char="-"/>
            </a:pPr>
            <a:r>
              <a:rPr lang="en-US" baseline="0" dirty="0" smtClean="0"/>
              <a:t>Azure Stream Analytics creates and manages jobs to recognize threshold values or detect alarm triggers, sending this information where it needs to be escalated. </a:t>
            </a:r>
          </a:p>
          <a:p>
            <a:pPr marL="171450" indent="-171450">
              <a:buFontTx/>
              <a:buChar char="-"/>
            </a:pPr>
            <a:r>
              <a:rPr lang="en-US" baseline="0" dirty="0" smtClean="0"/>
              <a:t>Event Hub is queried by a web job running an event processor host to determine </a:t>
            </a:r>
            <a:r>
              <a:rPr lang="en-US" i="1" baseline="0" dirty="0" smtClean="0"/>
              <a:t>where</a:t>
            </a:r>
            <a:r>
              <a:rPr lang="en-US" i="0" baseline="0" dirty="0" smtClean="0"/>
              <a:t> and alarm or alert needs to be pushed – such as sending an alert to dashboard for a human operator to take action. </a:t>
            </a:r>
          </a:p>
          <a:p>
            <a:pPr marL="171450" indent="-171450">
              <a:buFontTx/>
              <a:buChar char="-"/>
            </a:pPr>
            <a:r>
              <a:rPr lang="en-US" i="0" baseline="0" dirty="0" smtClean="0"/>
              <a:t>Logic Apps are used to create more complex work loads and integrate into line of business and other proprietary applications. </a:t>
            </a:r>
          </a:p>
          <a:p>
            <a:pPr marL="171450" indent="-171450">
              <a:buFontTx/>
              <a:buChar char="-"/>
            </a:pPr>
            <a:r>
              <a:rPr lang="en-US" i="0" baseline="0" dirty="0" smtClean="0"/>
              <a:t>Document DB stores all the metadata and device properties for each connected device. </a:t>
            </a:r>
          </a:p>
          <a:p>
            <a:pPr marL="171450" indent="-171450">
              <a:buFontTx/>
              <a:buChar char="-"/>
            </a:pPr>
            <a:r>
              <a:rPr lang="en-US" i="0" baseline="0" dirty="0" smtClean="0"/>
              <a:t>Blobs store telemetry information and telemetry data. Other tools such as Azure Machine Learning and </a:t>
            </a:r>
            <a:r>
              <a:rPr lang="en-US" i="0" baseline="0" dirty="0" err="1" smtClean="0"/>
              <a:t>PowerBI</a:t>
            </a:r>
            <a:r>
              <a:rPr lang="en-US" i="0" baseline="0" dirty="0" smtClean="0"/>
              <a:t> can access this information for data visualization or processing advanced analytics. </a:t>
            </a:r>
          </a:p>
          <a:p>
            <a:pPr marL="171450" indent="-171450">
              <a:buFontTx/>
              <a:buChar char="-"/>
            </a:pPr>
            <a:r>
              <a:rPr lang="en-US" i="0" baseline="0" dirty="0" err="1" smtClean="0"/>
              <a:t>Webapp</a:t>
            </a:r>
            <a:r>
              <a:rPr lang="en-US" i="0" baseline="0" dirty="0" smtClean="0"/>
              <a:t> – Dashboard code is available in </a:t>
            </a:r>
            <a:r>
              <a:rPr lang="en-US" i="0" baseline="0" dirty="0" err="1" smtClean="0"/>
              <a:t>Github</a:t>
            </a:r>
            <a:r>
              <a:rPr lang="en-US" i="0" baseline="0" dirty="0" smtClean="0"/>
              <a:t> allowing it to be fully customized by the user to align with a scenario or be relevant for an enterprise application. </a:t>
            </a:r>
          </a:p>
          <a:p>
            <a:pPr marL="171450" indent="-171450">
              <a:buFontTx/>
              <a:buChar char="-"/>
            </a:pPr>
            <a:r>
              <a:rPr lang="en-US" i="0" baseline="0" dirty="0" smtClean="0"/>
              <a:t>Azure Active Directory controls user ID’s and access, allowing the service to be shared with relevant decision makers within the business but restrict access to certain controls or devices. </a:t>
            </a:r>
          </a:p>
          <a:p>
            <a:pPr marL="171450" indent="-171450">
              <a:buFontTx/>
              <a:buChar char="-"/>
            </a:pPr>
            <a:r>
              <a:rPr lang="en-US" i="0" baseline="0" dirty="0" err="1" smtClean="0"/>
              <a:t>PowerBI</a:t>
            </a:r>
            <a:r>
              <a:rPr lang="en-US" i="0" baseline="0" dirty="0" smtClean="0"/>
              <a:t> is used for both open-source embedded components within the dashboard and also for complex external analytics of trends and patterns across all stored data. </a:t>
            </a:r>
            <a:endParaRPr lang="en-US" baseline="0" dirty="0" smtClean="0"/>
          </a:p>
          <a:p>
            <a:pPr marL="171450" indent="-171450">
              <a:buFontTx/>
              <a:buChar char="-"/>
            </a:pPr>
            <a:endParaRPr lang="en-US" baseline="0" dirty="0" smtClean="0"/>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0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InternetOfYourThings.com</a:t>
            </a:r>
            <a:r>
              <a:rPr lang="en-US" baseline="0" dirty="0" smtClean="0"/>
              <a:t> to get started,</a:t>
            </a:r>
          </a:p>
          <a:p>
            <a:endParaRPr lang="en-US" baseline="0" dirty="0" smtClean="0"/>
          </a:p>
          <a:p>
            <a:r>
              <a:rPr lang="en-US" baseline="0" dirty="0" smtClean="0"/>
              <a:t>Includes links to provisioning services, SDK’s and documentation, everything you need to get started. </a:t>
            </a:r>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33</a:t>
            </a:fld>
            <a:endParaRPr lang="en-US"/>
          </a:p>
        </p:txBody>
      </p:sp>
    </p:spTree>
    <p:extLst>
      <p:ext uri="{BB962C8B-B14F-4D97-AF65-F5344CB8AC3E}">
        <p14:creationId xmlns:p14="http://schemas.microsoft.com/office/powerpoint/2010/main" val="2323949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Remote Monitoring – </a:t>
            </a:r>
            <a:endParaRPr lang="en-US" b="0" baseline="0" dirty="0" smtClean="0"/>
          </a:p>
          <a:p>
            <a:endParaRPr lang="en-US" b="0" baseline="0" dirty="0" smtClean="0"/>
          </a:p>
          <a:p>
            <a:endParaRPr lang="en-US" b="1"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111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aseline="0" dirty="0" smtClean="0"/>
              <a:t>Additional slide for </a:t>
            </a:r>
            <a:r>
              <a:rPr lang="en-US" baseline="0" dirty="0" err="1" smtClean="0"/>
              <a:t>IoT</a:t>
            </a:r>
            <a:r>
              <a:rPr lang="en-US" baseline="0" dirty="0" smtClean="0"/>
              <a:t> Hub.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365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walk through an overview of how Power BI works.  </a:t>
            </a:r>
          </a:p>
          <a:p>
            <a:pPr marL="228600" indent="-228600">
              <a:buFont typeface="+mj-lt"/>
              <a:buAutoNum type="arabicPeriod"/>
            </a:pPr>
            <a:endParaRPr lang="en-US" b="1" baseline="0" dirty="0" smtClean="0"/>
          </a:p>
          <a:p>
            <a:r>
              <a:rPr lang="en-US" b="1" dirty="0" smtClean="0"/>
              <a:t>1. The</a:t>
            </a:r>
            <a:r>
              <a:rPr lang="en-US" b="1" baseline="0" dirty="0" smtClean="0"/>
              <a:t> Power BI service, sometimes referred to as </a:t>
            </a:r>
            <a:r>
              <a:rPr lang="en-US" b="1" dirty="0" smtClean="0"/>
              <a:t>powerbi.com,</a:t>
            </a:r>
            <a:r>
              <a:rPr lang="en-US" b="1" baseline="0" dirty="0" smtClean="0"/>
              <a:t> </a:t>
            </a:r>
            <a:r>
              <a:rPr lang="en-US" dirty="0" smtClean="0"/>
              <a:t>is what allows</a:t>
            </a:r>
            <a:r>
              <a:rPr lang="en-US" baseline="0" dirty="0" smtClean="0"/>
              <a:t> you to</a:t>
            </a:r>
            <a:r>
              <a:rPr lang="en-US" dirty="0" smtClean="0"/>
              <a:t>: </a:t>
            </a:r>
          </a:p>
          <a:p>
            <a:pPr marL="628650" lvl="1" indent="-171450">
              <a:buFont typeface="Arial" panose="020B0604020202020204" pitchFamily="34" charset="0"/>
              <a:buChar char="•"/>
            </a:pPr>
            <a:r>
              <a:rPr lang="en-US" baseline="0" dirty="0" smtClean="0"/>
              <a:t>Create beautiful visualizations to tell compelling data stories </a:t>
            </a:r>
          </a:p>
          <a:p>
            <a:pPr marL="628650" lvl="1" indent="-171450">
              <a:buFont typeface="Arial" panose="020B0604020202020204" pitchFamily="34" charset="0"/>
              <a:buChar char="•"/>
            </a:pPr>
            <a:r>
              <a:rPr lang="en-US" baseline="0" dirty="0" smtClean="0"/>
              <a:t>Build rich, live dashboards that turn BI into business insights</a:t>
            </a:r>
          </a:p>
          <a:p>
            <a:pPr marL="628650" lvl="1" indent="-171450">
              <a:buFont typeface="Arial" panose="020B0604020202020204" pitchFamily="34" charset="0"/>
              <a:buChar char="•"/>
            </a:pPr>
            <a:r>
              <a:rPr lang="en-US" dirty="0" smtClean="0"/>
              <a:t>Create reports</a:t>
            </a:r>
            <a:r>
              <a:rPr lang="en-US" baseline="0" dirty="0" smtClean="0"/>
              <a:t> &amp; datasets from which you can create visualizations and dashboards</a:t>
            </a:r>
          </a:p>
          <a:p>
            <a:pPr marL="628650" lvl="1" indent="-171450">
              <a:buFont typeface="Arial" panose="020B0604020202020204" pitchFamily="34" charset="0"/>
              <a:buChar char="•"/>
            </a:pPr>
            <a:r>
              <a:rPr lang="en-US" baseline="0" dirty="0" smtClean="0"/>
              <a:t>Enjoy the benefits of up-to-date data with real-time, automatic and scheduled refreshes</a:t>
            </a:r>
          </a:p>
          <a:p>
            <a:pPr marL="628650" lvl="1" indent="-171450">
              <a:buFont typeface="Arial" panose="020B0604020202020204" pitchFamily="34" charset="0"/>
              <a:buChar char="•"/>
            </a:pPr>
            <a:r>
              <a:rPr lang="en-US" baseline="0" dirty="0" smtClean="0"/>
              <a:t>Share dashboards easily with other people in your organization</a:t>
            </a:r>
          </a:p>
          <a:p>
            <a:pPr marL="628650" lvl="1" indent="-171450">
              <a:buFont typeface="Arial" panose="020B0604020202020204" pitchFamily="34" charset="0"/>
              <a:buChar char="•"/>
            </a:pPr>
            <a:r>
              <a:rPr lang="en-US" baseline="0" dirty="0" smtClean="0"/>
              <a:t>Ask questions of data in plain English with Natural Language Query</a:t>
            </a:r>
          </a:p>
          <a:p>
            <a:pPr marL="628650" lvl="1" indent="-171450">
              <a:buFont typeface="Arial" panose="020B0604020202020204" pitchFamily="34" charset="0"/>
              <a:buChar char="•"/>
            </a:pPr>
            <a:r>
              <a:rPr lang="en-US" baseline="0" dirty="0" smtClean="0"/>
              <a:t>Stay connected to your data all the time with mobile applications</a:t>
            </a:r>
          </a:p>
          <a:p>
            <a:pPr marL="457200" lvl="1" indent="0">
              <a:buFont typeface="Arial" panose="020B0604020202020204" pitchFamily="34" charset="0"/>
              <a:buNone/>
            </a:pPr>
            <a:endParaRPr lang="en-US" baseline="0" dirty="0" smtClean="0"/>
          </a:p>
          <a:p>
            <a:pPr marL="0" indent="0">
              <a:buFont typeface="+mj-lt"/>
              <a:buNone/>
            </a:pPr>
            <a:r>
              <a:rPr lang="en-US" b="1" baseline="0" dirty="0" smtClean="0"/>
              <a:t>2. </a:t>
            </a:r>
            <a:r>
              <a:rPr lang="en-US" b="0" baseline="0" dirty="0" smtClean="0"/>
              <a:t>Power BI </a:t>
            </a:r>
            <a:r>
              <a:rPr lang="en-US" b="1" baseline="0" dirty="0" smtClean="0"/>
              <a:t>connects to a variety of data sources. </a:t>
            </a:r>
            <a:r>
              <a:rPr lang="en-US" baseline="0" dirty="0" smtClean="0"/>
              <a:t>These range across both cloud and on-premises sources, and include:</a:t>
            </a:r>
          </a:p>
          <a:p>
            <a:pPr marL="628650" lvl="1" indent="-171450">
              <a:buFont typeface="Arial" panose="020B0604020202020204" pitchFamily="34" charset="0"/>
              <a:buChar char="•"/>
            </a:pPr>
            <a:r>
              <a:rPr lang="en-US" baseline="0" dirty="0" smtClean="0"/>
              <a:t>A variety of </a:t>
            </a:r>
            <a:r>
              <a:rPr lang="en-US" b="1" baseline="0" dirty="0" smtClean="0"/>
              <a:t>popular SaaS solutions</a:t>
            </a:r>
            <a:r>
              <a:rPr lang="en-US" baseline="0" dirty="0" smtClean="0"/>
              <a:t>, such as </a:t>
            </a:r>
            <a:r>
              <a:rPr lang="en-US" baseline="0" dirty="0" err="1" smtClean="0"/>
              <a:t>Marketo</a:t>
            </a:r>
            <a:r>
              <a:rPr lang="en-US" baseline="0" dirty="0" smtClean="0"/>
              <a:t>, Salesforce, GitHub, Dynamics CRM, </a:t>
            </a:r>
            <a:r>
              <a:rPr lang="en-US" baseline="0" dirty="0" err="1" smtClean="0"/>
              <a:t>Zendesk</a:t>
            </a:r>
            <a:r>
              <a:rPr lang="en-US" baseline="0" dirty="0" smtClean="0"/>
              <a:t>, and several others</a:t>
            </a:r>
            <a:endParaRPr lang="en-US" b="0" baseline="0" dirty="0" smtClean="0"/>
          </a:p>
          <a:p>
            <a:pPr marL="628650" lvl="1" indent="-171450">
              <a:buFont typeface="Arial" panose="020B0604020202020204" pitchFamily="34" charset="0"/>
              <a:buChar char="•"/>
            </a:pPr>
            <a:r>
              <a:rPr lang="en-US" b="1" baseline="0" dirty="0" smtClean="0"/>
              <a:t>On-premises databases </a:t>
            </a:r>
            <a:r>
              <a:rPr lang="en-US" baseline="0" dirty="0" smtClean="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smtClean="0"/>
              <a:t>Custom data sources </a:t>
            </a:r>
            <a:r>
              <a:rPr lang="en-US" baseline="0" dirty="0" smtClean="0"/>
              <a:t>– </a:t>
            </a:r>
            <a:r>
              <a:rPr lang="en-US" b="0" baseline="0" dirty="0" smtClean="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smtClean="0"/>
          </a:p>
          <a:p>
            <a:pPr marL="628650" lvl="1" indent="-171450">
              <a:buFont typeface="Arial" panose="020B0604020202020204" pitchFamily="34" charset="0"/>
              <a:buChar char="•"/>
            </a:pPr>
            <a:r>
              <a:rPr lang="en-US" b="1" baseline="0" dirty="0" smtClean="0"/>
              <a:t>Other Azure services</a:t>
            </a:r>
            <a:r>
              <a:rPr lang="en-US" baseline="0" dirty="0" smtClean="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smtClean="0"/>
              <a:t>Power BI Desktop and Excel files </a:t>
            </a:r>
            <a:r>
              <a:rPr lang="en-US" baseline="0" dirty="0" smtClean="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404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Architecture diagram with reference to the three pillars of the preconfigured solutions. </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83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How does it work? 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Reference Architecture for Remote Monitoring solution, what products are used and why? -&gt;</a:t>
            </a:r>
          </a:p>
          <a:p>
            <a:pPr marL="0" indent="0">
              <a:buFont typeface="Arial" panose="020B0604020202020204" pitchFamily="34" charset="0"/>
              <a:buNone/>
            </a:pPr>
            <a:endParaRPr lang="en-US" baseline="0" dirty="0" smtClean="0"/>
          </a:p>
          <a:p>
            <a:pPr marL="171450" indent="-171450">
              <a:buFontTx/>
              <a:buChar char="-"/>
            </a:pPr>
            <a:r>
              <a:rPr lang="en-US" baseline="0" dirty="0" smtClean="0"/>
              <a:t>Provision simulated devices with a C# device emulator running </a:t>
            </a:r>
            <a:r>
              <a:rPr lang="en-US" baseline="0" dirty="0" err="1" smtClean="0"/>
              <a:t>.Net</a:t>
            </a:r>
            <a:r>
              <a:rPr lang="en-US" baseline="0" dirty="0" smtClean="0"/>
              <a:t>. Create agents for Linux, iOS, Android and other platforms with C and Java language support. </a:t>
            </a:r>
          </a:p>
          <a:p>
            <a:pPr marL="171450" indent="-171450">
              <a:buFontTx/>
              <a:buChar char="-"/>
            </a:pPr>
            <a:endParaRPr lang="en-US" baseline="0" dirty="0" smtClean="0"/>
          </a:p>
          <a:p>
            <a:pPr marL="171450" indent="-171450">
              <a:buFontTx/>
              <a:buChar char="-"/>
            </a:pPr>
            <a:r>
              <a:rPr lang="en-US" baseline="0" dirty="0" err="1" smtClean="0"/>
              <a:t>IoT</a:t>
            </a:r>
            <a:r>
              <a:rPr lang="en-US" baseline="0" dirty="0" smtClean="0"/>
              <a:t> Hub manages the two way communication between cloud and device and creates a secure command and control channel. </a:t>
            </a:r>
          </a:p>
          <a:p>
            <a:pPr marL="171450" indent="-171450">
              <a:buFontTx/>
              <a:buChar char="-"/>
            </a:pPr>
            <a:endParaRPr lang="en-US" baseline="0" dirty="0" smtClean="0"/>
          </a:p>
          <a:p>
            <a:pPr marL="171450" indent="-171450">
              <a:buFontTx/>
              <a:buChar char="-"/>
            </a:pPr>
            <a:r>
              <a:rPr lang="en-US" baseline="0" dirty="0" smtClean="0"/>
              <a:t>Azure Stream Analytics creates and manages jobs to recognize threshold values or detect alarm triggers, sending this information where it needs to be escalated. </a:t>
            </a:r>
          </a:p>
          <a:p>
            <a:pPr marL="171450" indent="-171450">
              <a:buFontTx/>
              <a:buChar char="-"/>
            </a:pPr>
            <a:endParaRPr lang="en-US" baseline="0" dirty="0" smtClean="0"/>
          </a:p>
          <a:p>
            <a:pPr marL="171450" indent="-171450">
              <a:buFontTx/>
              <a:buChar char="-"/>
            </a:pPr>
            <a:r>
              <a:rPr lang="en-US" baseline="0" dirty="0" smtClean="0"/>
              <a:t>Event Hub is queried by a web job running an event processor host to determine </a:t>
            </a:r>
            <a:r>
              <a:rPr lang="en-US" i="1" baseline="0" dirty="0" smtClean="0"/>
              <a:t>where</a:t>
            </a:r>
            <a:r>
              <a:rPr lang="en-US" i="0" baseline="0" dirty="0" smtClean="0"/>
              <a:t> and alarm or alert needs to be pushed – such as sending an alert to dashboard for a human operator to take action. </a:t>
            </a:r>
          </a:p>
          <a:p>
            <a:pPr marL="171450" indent="-171450">
              <a:buFontTx/>
              <a:buChar char="-"/>
            </a:pPr>
            <a:endParaRPr lang="en-US" i="0" baseline="0" dirty="0" smtClean="0"/>
          </a:p>
          <a:p>
            <a:pPr marL="171450" indent="-171450">
              <a:buFontTx/>
              <a:buChar char="-"/>
            </a:pPr>
            <a:r>
              <a:rPr lang="en-US" i="0" baseline="0" dirty="0" smtClean="0"/>
              <a:t>Logic Apps are used to create more complex work loads and integrate into line of business and other proprietary applications. </a:t>
            </a:r>
          </a:p>
          <a:p>
            <a:pPr marL="171450" indent="-171450">
              <a:buFontTx/>
              <a:buChar char="-"/>
            </a:pPr>
            <a:endParaRPr lang="en-US" i="0" baseline="0" dirty="0" smtClean="0"/>
          </a:p>
          <a:p>
            <a:pPr marL="171450" indent="-171450">
              <a:buFontTx/>
              <a:buChar char="-"/>
            </a:pPr>
            <a:r>
              <a:rPr lang="en-US" i="0" baseline="0" dirty="0" smtClean="0"/>
              <a:t>Document DB stores all the metadata and device properties for each connected device. </a:t>
            </a:r>
          </a:p>
          <a:p>
            <a:pPr marL="171450" indent="-171450">
              <a:buFontTx/>
              <a:buChar char="-"/>
            </a:pPr>
            <a:endParaRPr lang="en-US" i="0" baseline="0" dirty="0" smtClean="0"/>
          </a:p>
          <a:p>
            <a:pPr marL="171450" indent="-171450">
              <a:buFontTx/>
              <a:buChar char="-"/>
            </a:pPr>
            <a:r>
              <a:rPr lang="en-US" i="0" baseline="0" dirty="0" smtClean="0"/>
              <a:t>Blobs store telemetry information and telemetry data. Other tools such as Azure Machine Learning and </a:t>
            </a:r>
            <a:r>
              <a:rPr lang="en-US" i="0" baseline="0" dirty="0" err="1" smtClean="0"/>
              <a:t>PowerBI</a:t>
            </a:r>
            <a:r>
              <a:rPr lang="en-US" i="0" baseline="0" dirty="0" smtClean="0"/>
              <a:t> can access this information for data visualization or processing advanced analytics. </a:t>
            </a:r>
          </a:p>
          <a:p>
            <a:pPr marL="171450" indent="-171450">
              <a:buFontTx/>
              <a:buChar char="-"/>
            </a:pPr>
            <a:endParaRPr lang="en-US" i="0" baseline="0" dirty="0" smtClean="0"/>
          </a:p>
          <a:p>
            <a:pPr marL="171450" indent="-171450">
              <a:buFontTx/>
              <a:buChar char="-"/>
            </a:pPr>
            <a:r>
              <a:rPr lang="en-US" i="0" baseline="0" dirty="0" err="1" smtClean="0"/>
              <a:t>Webapp</a:t>
            </a:r>
            <a:r>
              <a:rPr lang="en-US" i="0" baseline="0" dirty="0" smtClean="0"/>
              <a:t> – Dashboard code is available in </a:t>
            </a:r>
            <a:r>
              <a:rPr lang="en-US" i="0" baseline="0" dirty="0" err="1" smtClean="0"/>
              <a:t>Github</a:t>
            </a:r>
            <a:r>
              <a:rPr lang="en-US" i="0" baseline="0" dirty="0" smtClean="0"/>
              <a:t> allowing it to be fully customized by the user to align with a scenario or be relevant for an enterprise application. </a:t>
            </a:r>
          </a:p>
          <a:p>
            <a:pPr marL="171450" indent="-171450">
              <a:buFontTx/>
              <a:buChar char="-"/>
            </a:pPr>
            <a:endParaRPr lang="en-US" i="0" baseline="0" dirty="0" smtClean="0"/>
          </a:p>
          <a:p>
            <a:pPr marL="171450" indent="-171450">
              <a:buFontTx/>
              <a:buChar char="-"/>
            </a:pPr>
            <a:r>
              <a:rPr lang="en-US" i="0" baseline="0" dirty="0" smtClean="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smtClean="0"/>
          </a:p>
          <a:p>
            <a:pPr marL="171450" indent="-171450">
              <a:buFontTx/>
              <a:buChar char="-"/>
            </a:pPr>
            <a:r>
              <a:rPr lang="en-US" i="0" baseline="0" dirty="0" err="1" smtClean="0"/>
              <a:t>PowerBI</a:t>
            </a:r>
            <a:r>
              <a:rPr lang="en-US" i="0" baseline="0" dirty="0" smtClean="0"/>
              <a:t> is used for both open-source embedded components within the dashboard and also for complex external analytics of trends and patterns across all stored data. </a:t>
            </a: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7951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Connect and control </a:t>
            </a:r>
            <a:r>
              <a:rPr lang="en-US" baseline="0" dirty="0" smtClean="0"/>
              <a:t>- Azure </a:t>
            </a:r>
            <a:r>
              <a:rPr lang="en-US" baseline="0" dirty="0" err="1" smtClean="0"/>
              <a:t>IoT</a:t>
            </a:r>
            <a:r>
              <a:rPr lang="en-US" baseline="0" dirty="0" smtClean="0"/>
              <a:t> Hub.</a:t>
            </a:r>
          </a:p>
          <a:p>
            <a:endParaRPr lang="en-US" baseline="0" dirty="0" smtClean="0"/>
          </a:p>
          <a:p>
            <a:pPr marL="171450" indent="-171450">
              <a:buFontTx/>
              <a:buChar char="-"/>
            </a:pPr>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30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r>
              <a:rPr lang="en-US" dirty="0" smtClean="0"/>
              <a:t> Hub is exposed through the </a:t>
            </a:r>
            <a:r>
              <a:rPr lang="en-US" dirty="0" err="1" smtClean="0"/>
              <a:t>IoT</a:t>
            </a:r>
            <a:r>
              <a:rPr lang="en-US" baseline="0" dirty="0" smtClean="0"/>
              <a:t> Suite preconfigured solution as seen above. Devices and sensors communicate with, and receive instructions via, </a:t>
            </a:r>
            <a:r>
              <a:rPr lang="en-US" baseline="0" dirty="0" err="1" smtClean="0"/>
              <a:t>IoT</a:t>
            </a:r>
            <a:r>
              <a:rPr lang="en-US" baseline="0" dirty="0" smtClean="0"/>
              <a:t> Hub. This allows for per device authentication and secure two way communication. Through the portal the user can access telemetry about the status of individual devices. They can ping for a response and easily identify a malfunctioning device. Rogue or unresponsive devices can also be removed from the solution. Simple device identification and alignment can also be achieved and monitored here.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7CF8C5F-1B6F-4E8A-8238-8CBA26BAF1BA}" type="slidenum">
              <a:rPr lang="en-US" smtClean="0"/>
              <a:t>7</a:t>
            </a:fld>
            <a:endParaRPr lang="en-US"/>
          </a:p>
        </p:txBody>
      </p:sp>
    </p:spTree>
    <p:extLst>
      <p:ext uri="{BB962C8B-B14F-4D97-AF65-F5344CB8AC3E}">
        <p14:creationId xmlns:p14="http://schemas.microsoft.com/office/powerpoint/2010/main" val="330651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99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2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dirty="0" smtClean="0">
                <a:solidFill>
                  <a:schemeClr val="tx1"/>
                </a:solidFill>
              </a:rPr>
              <a:t>As</a:t>
            </a:r>
            <a:r>
              <a:rPr lang="en-US" sz="1200" baseline="0" dirty="0" smtClean="0">
                <a:solidFill>
                  <a:schemeClr val="tx1"/>
                </a:solidFill>
              </a:rPr>
              <a:t> a component </a:t>
            </a:r>
            <a:r>
              <a:rPr lang="en-US" sz="1200" baseline="0" dirty="0" err="1" smtClean="0">
                <a:solidFill>
                  <a:schemeClr val="tx1"/>
                </a:solidFill>
              </a:rPr>
              <a:t>IoT</a:t>
            </a:r>
            <a:r>
              <a:rPr lang="en-US" sz="1200" baseline="0" dirty="0" smtClean="0">
                <a:solidFill>
                  <a:schemeClr val="tx1"/>
                </a:solidFill>
              </a:rPr>
              <a:t> hub offers massive scalability with support for up to 10 million devices per instance. Additional instances can be created if required. Secure two way communication and command control (to a device level) can be achieved through </a:t>
            </a:r>
            <a:r>
              <a:rPr lang="en-US" sz="1200" baseline="0" dirty="0" err="1" smtClean="0">
                <a:solidFill>
                  <a:schemeClr val="tx1"/>
                </a:solidFill>
              </a:rPr>
              <a:t>IoT</a:t>
            </a:r>
            <a:r>
              <a:rPr lang="en-US" sz="1200" baseline="0" dirty="0" smtClean="0">
                <a:solidFill>
                  <a:schemeClr val="tx1"/>
                </a:solidFill>
              </a:rPr>
              <a:t> Hub. Device health telemetry can be displayed through the </a:t>
            </a:r>
            <a:r>
              <a:rPr lang="en-US" sz="1200" baseline="0" dirty="0" err="1" smtClean="0">
                <a:solidFill>
                  <a:schemeClr val="tx1"/>
                </a:solidFill>
              </a:rPr>
              <a:t>IoT</a:t>
            </a:r>
            <a:r>
              <a:rPr lang="en-US" sz="1200" baseline="0" dirty="0" smtClean="0">
                <a:solidFill>
                  <a:schemeClr val="tx1"/>
                </a:solidFill>
              </a:rPr>
              <a:t> Hub portal in the preconfigured solution offering real time insights into the performance of a device. Communication errors and faulty assets can be identified and flagged for attention or simply removed from the system. Tighten security through per device ID and credential authentication. </a:t>
            </a:r>
            <a:r>
              <a:rPr lang="en-US" sz="1200" baseline="0" dirty="0" err="1" smtClean="0">
                <a:solidFill>
                  <a:schemeClr val="tx1"/>
                </a:solidFill>
              </a:rPr>
              <a:t>IoT</a:t>
            </a:r>
            <a:r>
              <a:rPr lang="en-US" sz="1200" baseline="0" dirty="0" smtClean="0">
                <a:solidFill>
                  <a:schemeClr val="tx1"/>
                </a:solidFill>
              </a:rPr>
              <a:t> Hub natively supports AMQP and HTTP protocols and is designed to extensively support custom protocols where required. Multi platform SDKs are available for different OS’s and languages. </a:t>
            </a:r>
          </a:p>
          <a:p>
            <a:endParaRPr lang="en-US" sz="1200" baseline="0" dirty="0" smtClean="0">
              <a:solidFill>
                <a:schemeClr val="tx1"/>
              </a:solidFill>
            </a:endParaRPr>
          </a:p>
          <a:p>
            <a:r>
              <a:rPr lang="en-US" sz="1200" b="1" baseline="0" dirty="0" err="1" smtClean="0">
                <a:solidFill>
                  <a:schemeClr val="tx1"/>
                </a:solidFill>
              </a:rPr>
              <a:t>IoT</a:t>
            </a:r>
            <a:r>
              <a:rPr lang="en-US" sz="1200" b="1" baseline="0" dirty="0" smtClean="0">
                <a:solidFill>
                  <a:schemeClr val="tx1"/>
                </a:solidFill>
              </a:rPr>
              <a:t> HUB:</a:t>
            </a:r>
          </a:p>
          <a:p>
            <a:pPr marL="285750" indent="-285750">
              <a:buFontTx/>
              <a:buChar char="-"/>
            </a:pPr>
            <a:r>
              <a:rPr lang="en-US" sz="1800" dirty="0" smtClean="0">
                <a:solidFill>
                  <a:schemeClr val="tx1"/>
                </a:solidFill>
              </a:rPr>
              <a:t>Connect</a:t>
            </a:r>
            <a:r>
              <a:rPr lang="en-US" sz="1800" baseline="0" dirty="0" smtClean="0">
                <a:solidFill>
                  <a:schemeClr val="tx1"/>
                </a:solidFill>
              </a:rPr>
              <a:t> up to 10 million devices per instance</a:t>
            </a:r>
          </a:p>
          <a:p>
            <a:pPr marL="285750" indent="-285750">
              <a:buFontTx/>
              <a:buChar char="-"/>
            </a:pPr>
            <a:r>
              <a:rPr lang="en-US" sz="1800" baseline="0" dirty="0" smtClean="0">
                <a:solidFill>
                  <a:schemeClr val="tx1"/>
                </a:solidFill>
              </a:rPr>
              <a:t>Secure two way communication</a:t>
            </a:r>
          </a:p>
          <a:p>
            <a:pPr marL="285750" indent="-285750">
              <a:buFontTx/>
              <a:buChar char="-"/>
            </a:pPr>
            <a:r>
              <a:rPr lang="en-US" sz="1800" baseline="0" dirty="0" smtClean="0">
                <a:solidFill>
                  <a:schemeClr val="tx1"/>
                </a:solidFill>
              </a:rPr>
              <a:t>Command and control</a:t>
            </a:r>
          </a:p>
          <a:p>
            <a:pPr marL="285750" indent="-285750">
              <a:buFontTx/>
              <a:buChar char="-"/>
            </a:pPr>
            <a:r>
              <a:rPr lang="en-US" sz="1800" baseline="0" dirty="0" smtClean="0">
                <a:solidFill>
                  <a:schemeClr val="tx1"/>
                </a:solidFill>
              </a:rPr>
              <a:t>Monitor device health and connectivity</a:t>
            </a:r>
          </a:p>
          <a:p>
            <a:pPr marL="285750" indent="-285750">
              <a:buFontTx/>
              <a:buChar char="-"/>
            </a:pPr>
            <a:r>
              <a:rPr lang="en-US" sz="1800" baseline="0" dirty="0" smtClean="0">
                <a:solidFill>
                  <a:schemeClr val="tx1"/>
                </a:solidFill>
              </a:rPr>
              <a:t>Troubleshoot individual devices</a:t>
            </a:r>
          </a:p>
          <a:p>
            <a:pPr marL="285750" indent="-285750">
              <a:buFontTx/>
              <a:buChar char="-"/>
            </a:pPr>
            <a:r>
              <a:rPr lang="en-US" sz="1800" baseline="0" dirty="0" smtClean="0">
                <a:solidFill>
                  <a:schemeClr val="tx1"/>
                </a:solidFill>
              </a:rPr>
              <a:t>Native AMQP, HTTP support – custom protocol support</a:t>
            </a:r>
          </a:p>
          <a:p>
            <a:pPr marL="285750" indent="-285750">
              <a:buFontTx/>
              <a:buChar char="-"/>
            </a:pPr>
            <a:r>
              <a:rPr lang="en-US" sz="1800" baseline="0" dirty="0" smtClean="0">
                <a:solidFill>
                  <a:schemeClr val="tx1"/>
                </a:solidFill>
              </a:rPr>
              <a:t>Multi platform SDK support for RTOS, Linux, Windows</a:t>
            </a:r>
          </a:p>
          <a:p>
            <a:pPr marL="285750" indent="-285750">
              <a:buFontTx/>
              <a:buChar char="-"/>
            </a:pPr>
            <a:r>
              <a:rPr lang="en-US" sz="1800" baseline="0" dirty="0" smtClean="0">
                <a:solidFill>
                  <a:schemeClr val="tx1"/>
                </a:solidFill>
              </a:rPr>
              <a:t>Per/device authentication</a:t>
            </a:r>
            <a:endParaRPr lang="en-US" sz="1800" dirty="0" smtClean="0">
              <a:solidFill>
                <a:schemeClr val="tx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11/29/2015 6:07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53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vmlDrawing" Target="../drawings/vmlDrawing19.v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vmlDrawing" Target="../drawings/vmlDrawing21.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22.vml"/><Relationship Id="rId5" Type="http://schemas.openxmlformats.org/officeDocument/2006/relationships/image" Target="../media/image11.emf"/><Relationship Id="rId4" Type="http://schemas.openxmlformats.org/officeDocument/2006/relationships/oleObject" Target="../embeddings/oleObject22.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vmlDrawing" Target="../drawings/vmlDrawing23.vml"/><Relationship Id="rId6" Type="http://schemas.openxmlformats.org/officeDocument/2006/relationships/image" Target="../media/image26.png"/><Relationship Id="rId5" Type="http://schemas.openxmlformats.org/officeDocument/2006/relationships/image" Target="../media/image11.emf"/><Relationship Id="rId4" Type="http://schemas.openxmlformats.org/officeDocument/2006/relationships/oleObject" Target="../embeddings/oleObject23.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20.jpeg"/><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2.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1.jpeg"/><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2.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3.jpeg"/><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5.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24.png"/><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3.vml"/><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vmlDrawing" Target="../drawings/vmlDrawing16.vml"/><Relationship Id="rId5" Type="http://schemas.openxmlformats.org/officeDocument/2006/relationships/image" Target="../media/image11.emf"/><Relationship Id="rId4" Type="http://schemas.openxmlformats.org/officeDocument/2006/relationships/oleObject" Target="../embeddings/oleObject16.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vmlDrawing" Target="../drawings/vmlDrawing17.vml"/><Relationship Id="rId5" Type="http://schemas.openxmlformats.org/officeDocument/2006/relationships/image" Target="../media/image11.emf"/><Relationship Id="rId4" Type="http://schemas.openxmlformats.org/officeDocument/2006/relationships/oleObject" Target="../embeddings/oleObject17.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vmlDrawing" Target="../drawings/vmlDrawing18.vml"/><Relationship Id="rId5" Type="http://schemas.openxmlformats.org/officeDocument/2006/relationships/image" Target="../media/image11.emf"/><Relationship Id="rId4" Type="http://schemas.openxmlformats.org/officeDocument/2006/relationships/oleObject" Target="../embeddings/oleObject18.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solidFill>
                <a:schemeClr val="bg1"/>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smtClean="0"/>
              <a:t>Insert Session Code Here</a:t>
            </a:r>
          </a:p>
        </p:txBody>
      </p:sp>
    </p:spTree>
    <p:extLst>
      <p:ext uri="{BB962C8B-B14F-4D97-AF65-F5344CB8AC3E}">
        <p14:creationId xmlns:p14="http://schemas.microsoft.com/office/powerpoint/2010/main" val="23791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9314043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4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2416243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66"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701439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9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152731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smtClean="0"/>
              <a:t>Click to add title</a:t>
            </a:r>
            <a:endParaRPr lang="en-US" dirty="0"/>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speaker notes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smtClean="0"/>
              <a:t>Next slide topic</a:t>
            </a:r>
          </a:p>
        </p:txBody>
      </p:sp>
    </p:spTree>
    <p:extLst>
      <p:ext uri="{BB962C8B-B14F-4D97-AF65-F5344CB8AC3E}">
        <p14:creationId xmlns:p14="http://schemas.microsoft.com/office/powerpoint/2010/main" val="53925404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3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75161537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1"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1"/>
          <p:cNvSpPr txBox="1"/>
          <p:nvPr userDrawn="1"/>
        </p:nvSpPr>
        <p:spPr>
          <a:xfrm>
            <a:off x="232610" y="5777651"/>
            <a:ext cx="6752390" cy="553998"/>
          </a:xfrm>
          <a:prstGeom prst="rect">
            <a:avLst/>
          </a:prstGeom>
          <a:noFill/>
        </p:spPr>
        <p:txBody>
          <a:bodyPr wrap="square" rtlCol="0">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35"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398561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12896206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23106453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39036639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26985180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Edit Master text styles</a:t>
            </a:r>
          </a:p>
        </p:txBody>
      </p:sp>
    </p:spTree>
    <p:extLst>
      <p:ext uri="{BB962C8B-B14F-4D97-AF65-F5344CB8AC3E}">
        <p14:creationId xmlns:p14="http://schemas.microsoft.com/office/powerpoint/2010/main" val="2476763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48388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735164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Tree>
    <p:extLst>
      <p:ext uri="{BB962C8B-B14F-4D97-AF65-F5344CB8AC3E}">
        <p14:creationId xmlns:p14="http://schemas.microsoft.com/office/powerpoint/2010/main" val="1565358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8121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smtClean="0"/>
              <a:t>Speaker Name</a:t>
            </a:r>
          </a:p>
          <a:p>
            <a:pPr lvl="0"/>
            <a:r>
              <a:rPr lang="en-US" dirty="0" smtClean="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smtClean="0"/>
              <a:t>Insert Session Code Here</a:t>
            </a:r>
            <a:endParaRPr lang="en-US" dirty="0"/>
          </a:p>
        </p:txBody>
      </p:sp>
    </p:spTree>
    <p:extLst>
      <p:ext uri="{BB962C8B-B14F-4D97-AF65-F5344CB8AC3E}">
        <p14:creationId xmlns:p14="http://schemas.microsoft.com/office/powerpoint/2010/main" val="605057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074403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18147193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16861338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smtClean="0"/>
              <a:t>“Add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30842527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9741687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6255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Tree>
    <p:extLst>
      <p:ext uri="{BB962C8B-B14F-4D97-AF65-F5344CB8AC3E}">
        <p14:creationId xmlns:p14="http://schemas.microsoft.com/office/powerpoint/2010/main" val="32082490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smtClean="0"/>
              <a:t>Click to edit Master title style</a:t>
            </a:r>
            <a:endParaRPr lang="en-US" dirty="0"/>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734263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68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81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75313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83018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2727069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2206255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941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defTabSz="914192"/>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192"/>
            <a:fld id="{6A4C1A4A-E5E6-4CC1-B72C-A20A4EB3E2D2}" type="slidenum">
              <a:rPr lang="en-US" sz="1765" smtClean="0">
                <a:solidFill>
                  <a:srgbClr val="505050"/>
                </a:solidFill>
              </a:rPr>
              <a:pPr defTabSz="914192"/>
              <a:t>‹#›</a:t>
            </a:fld>
            <a:endParaRPr lang="en-US" sz="1765" dirty="0">
              <a:solidFill>
                <a:srgbClr val="505050"/>
              </a:solidFill>
            </a:endParaRPr>
          </a:p>
        </p:txBody>
      </p:sp>
    </p:spTree>
    <p:extLst>
      <p:ext uri="{BB962C8B-B14F-4D97-AF65-F5344CB8AC3E}">
        <p14:creationId xmlns:p14="http://schemas.microsoft.com/office/powerpoint/2010/main" val="16146380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505050"/>
                </a:solidFill>
                <a:effectLst/>
                <a:uLnTx/>
                <a:uFillTx/>
                <a:latin typeface="Segoe UI"/>
                <a:ea typeface="+mn-ea"/>
                <a:cs typeface="Segoe UI Semibold" panose="020B0702040204020203" pitchFamily="34" charset="0"/>
              </a:rPr>
              <a:t> </a:t>
            </a:r>
            <a:endPar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Edit Master text styles</a:t>
            </a:r>
          </a:p>
        </p:txBody>
      </p:sp>
    </p:spTree>
    <p:extLst>
      <p:ext uri="{BB962C8B-B14F-4D97-AF65-F5344CB8AC3E}">
        <p14:creationId xmlns:p14="http://schemas.microsoft.com/office/powerpoint/2010/main" val="258425670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505050"/>
                </a:solidFill>
                <a:effectLst/>
                <a:uLnTx/>
                <a:uFillTx/>
                <a:latin typeface="Segoe UI"/>
                <a:ea typeface="+mn-ea"/>
                <a:cs typeface="Segoe UI Semibold" panose="020B0702040204020203" pitchFamily="34" charset="0"/>
              </a:rPr>
              <a:t> </a:t>
            </a:r>
            <a:endPar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smtClean="0"/>
              <a:t>1</a:t>
            </a:r>
            <a:endParaRPr lang="en-US" dirty="0"/>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smtClean="0"/>
              <a:t>Edit Master text styles</a:t>
            </a:r>
          </a:p>
        </p:txBody>
      </p:sp>
    </p:spTree>
    <p:extLst>
      <p:ext uri="{BB962C8B-B14F-4D97-AF65-F5344CB8AC3E}">
        <p14:creationId xmlns:p14="http://schemas.microsoft.com/office/powerpoint/2010/main" val="4103861760"/>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5"/>
            <a:ext cx="5378548" cy="1833707"/>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34175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70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84328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Feature</a:t>
            </a:r>
          </a:p>
        </p:txBody>
      </p:sp>
    </p:spTree>
    <p:extLst>
      <p:ext uri="{BB962C8B-B14F-4D97-AF65-F5344CB8AC3E}">
        <p14:creationId xmlns:p14="http://schemas.microsoft.com/office/powerpoint/2010/main" val="2668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9195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5868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8979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smtClean="0">
                <a:ln>
                  <a:noFill/>
                </a:ln>
                <a:solidFill>
                  <a:srgbClr val="0070C0"/>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37677232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68338"/>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0" y="2980724"/>
            <a:ext cx="3585700" cy="3586209"/>
          </a:xfrm>
          <a:prstGeom prst="rect">
            <a:avLst/>
          </a:prstGeom>
        </p:spPr>
      </p:pic>
    </p:spTree>
    <p:extLst>
      <p:ext uri="{BB962C8B-B14F-4D97-AF65-F5344CB8AC3E}">
        <p14:creationId xmlns:p14="http://schemas.microsoft.com/office/powerpoint/2010/main" val="211063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4"/>
            <a:ext cx="12184541" cy="6851378"/>
          </a:xfrm>
          <a:prstGeom prst="rect">
            <a:avLst/>
          </a:prstGeom>
        </p:spPr>
      </p:pic>
      <p:sp>
        <p:nvSpPr>
          <p:cNvPr id="2" name="Rectangle 1"/>
          <p:cNvSpPr/>
          <p:nvPr userDrawn="1"/>
        </p:nvSpPr>
        <p:spPr bwMode="auto">
          <a:xfrm>
            <a:off x="269240"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6">
                <a:gradFill>
                  <a:gsLst>
                    <a:gs pos="100000">
                      <a:schemeClr val="bg1"/>
                    </a:gs>
                    <a:gs pos="0">
                      <a:schemeClr val="bg1"/>
                    </a:gs>
                  </a:gsLst>
                  <a:lin ang="5400000" scaled="0"/>
                </a:gra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684" y="6026624"/>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70067"/>
            <a:ext cx="1522404" cy="326167"/>
          </a:xfrm>
          <a:prstGeom prst="rect">
            <a:avLst/>
          </a:prstGeom>
        </p:spPr>
      </p:pic>
    </p:spTree>
    <p:extLst>
      <p:ext uri="{BB962C8B-B14F-4D97-AF65-F5344CB8AC3E}">
        <p14:creationId xmlns:p14="http://schemas.microsoft.com/office/powerpoint/2010/main" val="33130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gradFill>
                  <a:gsLst>
                    <a:gs pos="100000">
                      <a:schemeClr val="accent6"/>
                    </a:gs>
                    <a:gs pos="0">
                      <a:schemeClr val="accent6"/>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gradFill>
                  <a:gsLst>
                    <a:gs pos="100000">
                      <a:schemeClr val="accent6"/>
                    </a:gs>
                    <a:gs pos="0">
                      <a:schemeClr val="accent6"/>
                    </a:gs>
                  </a:gsLst>
                  <a:lin ang="5400000" scaled="0"/>
                </a:gradFill>
              </a:defRPr>
            </a:lvl1pPr>
          </a:lstStyle>
          <a:p>
            <a:pPr lvl="0"/>
            <a:r>
              <a:rPr lang="en-US" dirty="0" smtClean="0"/>
              <a:t>Speaker Name</a:t>
            </a:r>
          </a:p>
          <a:p>
            <a:pPr lvl="0"/>
            <a:r>
              <a:rPr lang="en-US" dirty="0" smtClean="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smtClean="0"/>
              <a:t>Insert Session Code Here</a:t>
            </a:r>
          </a:p>
        </p:txBody>
      </p:sp>
    </p:spTree>
    <p:extLst>
      <p:ext uri="{BB962C8B-B14F-4D97-AF65-F5344CB8AC3E}">
        <p14:creationId xmlns:p14="http://schemas.microsoft.com/office/powerpoint/2010/main" val="29516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smtClean="0"/>
              <a:t>Presentation title </a:t>
            </a:r>
            <a:br>
              <a:rPr lang="en-US" dirty="0" smtClean="0"/>
            </a:br>
            <a:r>
              <a:rPr lang="en-US" dirty="0" smtClean="0"/>
              <a:t>goes here</a:t>
            </a:r>
            <a:endParaRPr lang="en-US" dirty="0"/>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smtClean="0"/>
              <a:t>Speaker Name</a:t>
            </a:r>
          </a:p>
          <a:p>
            <a:pPr lvl="0"/>
            <a:r>
              <a:rPr lang="en-US" dirty="0" smtClean="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smtClean="0"/>
              <a:t>Insert Session Code Here</a:t>
            </a:r>
            <a:endParaRPr lang="en-US" dirty="0"/>
          </a:p>
        </p:txBody>
      </p:sp>
    </p:spTree>
    <p:extLst>
      <p:ext uri="{BB962C8B-B14F-4D97-AF65-F5344CB8AC3E}">
        <p14:creationId xmlns:p14="http://schemas.microsoft.com/office/powerpoint/2010/main" val="3022571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userDrawn="1"/>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63482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0720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85503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075526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109828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166815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3069541"/>
            <a:ext cx="4572000" cy="884922"/>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800"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smtClean="0"/>
              <a:t>Click to edit Master text</a:t>
            </a:r>
          </a:p>
          <a:p>
            <a:pPr marL="0" lvl="1" indent="0">
              <a:buFontTx/>
              <a:buNone/>
            </a:pPr>
            <a:r>
              <a:rPr lang="en-US" dirty="0" smtClean="0"/>
              <a:t>      Second level</a:t>
            </a:r>
          </a:p>
        </p:txBody>
      </p:sp>
    </p:spTree>
    <p:extLst>
      <p:ext uri="{BB962C8B-B14F-4D97-AF65-F5344CB8AC3E}">
        <p14:creationId xmlns:p14="http://schemas.microsoft.com/office/powerpoint/2010/main" val="19088621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smtClean="0"/>
              <a:t>Click to edit Master text styles</a:t>
            </a:r>
          </a:p>
        </p:txBody>
      </p:sp>
    </p:spTree>
    <p:extLst>
      <p:ext uri="{BB962C8B-B14F-4D97-AF65-F5344CB8AC3E}">
        <p14:creationId xmlns:p14="http://schemas.microsoft.com/office/powerpoint/2010/main" val="5088988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smtClean="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82600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7" y="292609"/>
            <a:ext cx="4652556" cy="9398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399"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9" b="0" i="0" u="none" strike="noStrike" kern="1200" cap="none" spc="0" normalizeH="0" baseline="0" noProof="0" dirty="0" err="1" smtClean="0">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9" b="0" i="0" u="none" strike="noStrike" kern="120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smtClean="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smtClean="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37960713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6757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41120303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28052090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7556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560824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57803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79358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83363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666016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523520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16807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smtClean="0"/>
              <a:t>Section title</a:t>
            </a:r>
            <a:endParaRPr lang="en-US" dirty="0"/>
          </a:p>
        </p:txBody>
      </p:sp>
    </p:spTree>
    <p:extLst>
      <p:ext uri="{BB962C8B-B14F-4D97-AF65-F5344CB8AC3E}">
        <p14:creationId xmlns:p14="http://schemas.microsoft.com/office/powerpoint/2010/main" val="5889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784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040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bg1"/>
                    </a:gs>
                    <a:gs pos="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28645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smtClean="0"/>
              <a:t>Click to edit Master title</a:t>
            </a:r>
            <a:endParaRPr lang="en-US" dirty="0"/>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smtClean="0"/>
              <a:t>Edit Master text styles</a:t>
            </a:r>
          </a:p>
          <a:p>
            <a:pPr marL="569913" lvl="1" indent="0">
              <a:buNone/>
            </a:pPr>
            <a:r>
              <a:rPr lang="en-US" dirty="0" smtClean="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743903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accent6"/>
                    </a:gs>
                    <a:gs pos="0">
                      <a:schemeClr val="accent6"/>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85904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gradFill>
                  <a:gsLst>
                    <a:gs pos="1250">
                      <a:schemeClr val="accent2"/>
                    </a:gs>
                    <a:gs pos="100000">
                      <a:schemeClr val="accent2"/>
                    </a:gs>
                  </a:gsLst>
                  <a:lin ang="5400000" scaled="0"/>
                </a:gradFill>
              </a:defRPr>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accent2"/>
                    </a:gs>
                    <a:gs pos="100000">
                      <a:schemeClr val="accent2"/>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9134808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smtClean="0"/>
              <a:t>“Add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smtClean="0"/>
              <a:t>Author’s Name</a:t>
            </a:r>
            <a:br>
              <a:rPr lang="en-US" dirty="0" smtClean="0"/>
            </a:br>
            <a:r>
              <a:rPr lang="en-US" dirty="0" smtClean="0"/>
              <a:t>Title</a:t>
            </a:r>
          </a:p>
        </p:txBody>
      </p:sp>
    </p:spTree>
    <p:extLst>
      <p:ext uri="{BB962C8B-B14F-4D97-AF65-F5344CB8AC3E}">
        <p14:creationId xmlns:p14="http://schemas.microsoft.com/office/powerpoint/2010/main" val="4373301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smtClean="0"/>
              <a:t>Click to edit Master title style</a:t>
            </a:r>
            <a:endParaRPr lang="en-US"/>
          </a:p>
        </p:txBody>
      </p:sp>
      <p:sp>
        <p:nvSpPr>
          <p:cNvPr id="4" name="Text Placeholder 3"/>
          <p:cNvSpPr>
            <a:spLocks noGrp="1"/>
          </p:cNvSpPr>
          <p:nvPr>
            <p:ph type="body" sz="quarter" idx="10"/>
          </p:nvPr>
        </p:nvSpPr>
        <p:spPr>
          <a:xfrm>
            <a:off x="269240" y="2411635"/>
            <a:ext cx="11653523" cy="914360"/>
          </a:xfrm>
        </p:spPr>
        <p:txBody>
          <a:bodyPr/>
          <a:lstStyle>
            <a:lvl1pPr marL="0" indent="0">
              <a:buNone/>
              <a:defRPr sz="5293"/>
            </a:lvl1pPr>
          </a:lstStyle>
          <a:p>
            <a:pPr lvl="0"/>
            <a:r>
              <a:rPr lang="en-US" smtClean="0"/>
              <a:t>Click to edit Master text styles</a:t>
            </a:r>
          </a:p>
        </p:txBody>
      </p:sp>
    </p:spTree>
    <p:extLst>
      <p:ext uri="{BB962C8B-B14F-4D97-AF65-F5344CB8AC3E}">
        <p14:creationId xmlns:p14="http://schemas.microsoft.com/office/powerpoint/2010/main" val="380087749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209072571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1" y="-20235"/>
            <a:ext cx="6117789" cy="724246"/>
          </a:xfrm>
        </p:spPr>
        <p:txBody>
          <a:bodyPr/>
          <a:lstStyle>
            <a:lvl1pPr marL="0" indent="0">
              <a:buNone/>
              <a:defRPr/>
            </a:lvl1pPr>
          </a:lstStyle>
          <a:p>
            <a:r>
              <a:rPr lang="en-US" smtClean="0"/>
              <a:t>Click icon to add picture</a:t>
            </a:r>
            <a:endParaRPr lang="en-US" dirty="0"/>
          </a:p>
        </p:txBody>
      </p:sp>
    </p:spTree>
    <p:extLst>
      <p:ext uri="{BB962C8B-B14F-4D97-AF65-F5344CB8AC3E}">
        <p14:creationId xmlns:p14="http://schemas.microsoft.com/office/powerpoint/2010/main" val="33980741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45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5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05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550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361083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9011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9597794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1352470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121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5043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92"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494057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8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smtClean="0"/>
              <a:t>Speaker Name</a:t>
            </a:r>
            <a:endParaRPr lang="en-US" dirty="0"/>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pic>
        <p:nvPicPr>
          <p:cNvPr id="18" name="Picture 1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8485779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_EXAMPLE ONLY: Title with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3810"/>
            <a:ext cx="12192000" cy="686562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smtClean="0"/>
              <a:t>Speaker Name</a:t>
            </a:r>
            <a:endParaRPr lang="en-US" dirty="0"/>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158747491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30"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810" y="-7620"/>
            <a:ext cx="12184380" cy="687324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smtClean="0"/>
              <a:t>Speaker Name</a:t>
            </a:r>
            <a:endParaRPr lang="en-US" dirty="0"/>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65828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6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54"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smtClean="0"/>
              <a:t>Speaker Name</a:t>
            </a:r>
            <a:endParaRPr lang="en-US" dirty="0"/>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390885936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7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smtClean="0"/>
              <a:t>Speaker Name</a:t>
            </a:r>
            <a:endParaRPr lang="en-US" dirty="0"/>
          </a:p>
        </p:txBody>
      </p:sp>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97293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3494968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0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6629904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Tree>
    <p:extLst>
      <p:ext uri="{BB962C8B-B14F-4D97-AF65-F5344CB8AC3E}">
        <p14:creationId xmlns:p14="http://schemas.microsoft.com/office/powerpoint/2010/main" val="8866233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8112440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7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0" name="Slide Number Placeholder 9"/>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0605583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9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32498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smtClean="0"/>
              <a:t>Speaker Name</a:t>
            </a:r>
          </a:p>
        </p:txBody>
      </p:sp>
      <p:sp>
        <p:nvSpPr>
          <p:cNvPr id="7" name="Rectangle 6"/>
          <p:cNvSpPr/>
          <p:nvPr userDrawn="1"/>
        </p:nvSpPr>
        <p:spPr bwMode="auto">
          <a:xfrm>
            <a:off x="150852" y="1143000"/>
            <a:ext cx="10061020" cy="2734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7464170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smtClean="0"/>
              <a:t>Speaker Name</a:t>
            </a:r>
          </a:p>
        </p:txBody>
      </p:sp>
      <p:sp>
        <p:nvSpPr>
          <p:cNvPr id="7" name="Rectangle 6"/>
          <p:cNvSpPr/>
          <p:nvPr userDrawn="1"/>
        </p:nvSpPr>
        <p:spPr bwMode="auto">
          <a:xfrm>
            <a:off x="150853" y="1143000"/>
            <a:ext cx="10061019" cy="2743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9687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7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3346295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9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1291256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1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smtClean="0"/>
              <a:t>Section title</a:t>
            </a:r>
            <a:endParaRPr lang="en-US" dirty="0"/>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smtClean="0"/>
              <a:t>Click to edit Master text styles</a:t>
            </a:r>
          </a:p>
        </p:txBody>
      </p:sp>
    </p:spTree>
    <p:extLst>
      <p:ext uri="{BB962C8B-B14F-4D97-AF65-F5344CB8AC3E}">
        <p14:creationId xmlns:p14="http://schemas.microsoft.com/office/powerpoint/2010/main" val="292794010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image" Target="../media/image1.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image" Target="../media/image11.emf"/><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oleObject" Target="../embeddings/oleObject3.bin"/><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tags" Target="../tags/tag9.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vmlDrawing" Target="../drawings/vmlDrawing3.v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69606833"/>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63" r:id="rId6"/>
    <p:sldLayoutId id="2147484307" r:id="rId7"/>
    <p:sldLayoutId id="2147484224" r:id="rId8"/>
    <p:sldLayoutId id="2147484225" r:id="rId9"/>
    <p:sldLayoutId id="2147484226" r:id="rId10"/>
    <p:sldLayoutId id="2147484308" r:id="rId11"/>
    <p:sldLayoutId id="2147484227" r:id="rId12"/>
    <p:sldLayoutId id="2147484260" r:id="rId13"/>
    <p:sldLayoutId id="2147484262" r:id="rId14"/>
    <p:sldLayoutId id="2147484309" r:id="rId15"/>
    <p:sldLayoutId id="2147484228" r:id="rId16"/>
    <p:sldLayoutId id="2147484229"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61" r:id="rId27"/>
    <p:sldLayoutId id="2147484240" r:id="rId28"/>
    <p:sldLayoutId id="2147484241" r:id="rId29"/>
    <p:sldLayoutId id="2147484242" r:id="rId30"/>
    <p:sldLayoutId id="2147484243" r:id="rId31"/>
    <p:sldLayoutId id="2147484244" r:id="rId32"/>
    <p:sldLayoutId id="2147484245" r:id="rId33"/>
    <p:sldLayoutId id="2147484246" r:id="rId34"/>
    <p:sldLayoutId id="2147484247" r:id="rId35"/>
    <p:sldLayoutId id="2147484248" r:id="rId36"/>
    <p:sldLayoutId id="2147484251" r:id="rId37"/>
    <p:sldLayoutId id="2147484252" r:id="rId38"/>
    <p:sldLayoutId id="2147484253" r:id="rId39"/>
    <p:sldLayoutId id="2147484257" r:id="rId40"/>
    <p:sldLayoutId id="2147484258" r:id="rId41"/>
    <p:sldLayoutId id="2147484259" r:id="rId42"/>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46671879"/>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0" r:id="rId36"/>
    <p:sldLayoutId id="2147484301" r:id="rId37"/>
    <p:sldLayoutId id="2147484302" r:id="rId38"/>
    <p:sldLayoutId id="2147484303" r:id="rId39"/>
    <p:sldLayoutId id="2147484304" r:id="rId40"/>
    <p:sldLayoutId id="2147484305" r:id="rId41"/>
    <p:sldLayoutId id="2147484306" r:id="rId4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58"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marL="0" marR="0" lvl="0" indent="0" algn="r" defTabSz="1088105"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3387739"/>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28.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2" Type="http://schemas.openxmlformats.org/officeDocument/2006/relationships/notesSlide" Target="../notesSlides/notesSlide1.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1" Type="http://schemas.openxmlformats.org/officeDocument/2006/relationships/slideLayout" Target="../slideLayouts/slideLayout63.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8" Type="http://schemas.openxmlformats.org/officeDocument/2006/relationships/image" Target="../media/image33.png"/><Relationship Id="rId51" Type="http://schemas.openxmlformats.org/officeDocument/2006/relationships/image" Target="../media/image7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88.png"/><Relationship Id="rId4" Type="http://schemas.openxmlformats.org/officeDocument/2006/relationships/image" Target="../media/image8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52.xml"/><Relationship Id="rId7" Type="http://schemas.openxmlformats.org/officeDocument/2006/relationships/slideLayout" Target="../slideLayouts/slideLayout37.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56.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hyperlink" Target="https://www.azureiotsuite.com/" TargetMode="External"/><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3.xml"/><Relationship Id="rId7" Type="http://schemas.openxmlformats.org/officeDocument/2006/relationships/slideLayout" Target="../slideLayouts/slideLayout20.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image" Target="../media/image92.png"/><Relationship Id="rId4" Type="http://schemas.openxmlformats.org/officeDocument/2006/relationships/tags" Target="../tags/tag34.xml"/><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20.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6" Type="http://schemas.openxmlformats.org/officeDocument/2006/relationships/image" Target="../media/image92.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91.pn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a:solidFill>
            <a:schemeClr val="accent2"/>
          </a:solidFill>
        </p:grpSpPr>
        <p:sp>
          <p:nvSpPr>
            <p:cNvPr id="39" name="Rectangle 38"/>
            <p:cNvSpPr/>
            <p:nvPr/>
          </p:nvSpPr>
          <p:spPr bwMode="auto">
            <a:xfrm>
              <a:off x="5864958" y="2910816"/>
              <a:ext cx="2795751" cy="2335919"/>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a:grpFill/>
          </p:grpSpPr>
          <p:sp>
            <p:nvSpPr>
              <p:cNvPr id="181" name="TextBox 180"/>
              <p:cNvSpPr txBox="1"/>
              <p:nvPr/>
            </p:nvSpPr>
            <p:spPr>
              <a:xfrm>
                <a:off x="6617233" y="3498385"/>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a:grpFill/>
            </p:spPr>
          </p:pic>
        </p:grpSp>
        <p:grpSp>
          <p:nvGrpSpPr>
            <p:cNvPr id="382" name="Group 381"/>
            <p:cNvGrpSpPr/>
            <p:nvPr/>
          </p:nvGrpSpPr>
          <p:grpSpPr>
            <a:xfrm>
              <a:off x="7430331" y="3487300"/>
              <a:ext cx="1012136" cy="319344"/>
              <a:chOff x="7430331" y="3487300"/>
              <a:chExt cx="1012136" cy="319344"/>
            </a:xfrm>
            <a:grpFill/>
          </p:grpSpPr>
          <p:sp>
            <p:nvSpPr>
              <p:cNvPr id="183" name="TextBox 182"/>
              <p:cNvSpPr txBox="1"/>
              <p:nvPr/>
            </p:nvSpPr>
            <p:spPr>
              <a:xfrm>
                <a:off x="7783311" y="3505539"/>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a:grpFill/>
            </p:spPr>
          </p:pic>
        </p:grpSp>
        <p:grpSp>
          <p:nvGrpSpPr>
            <p:cNvPr id="383" name="Group 382"/>
            <p:cNvGrpSpPr/>
            <p:nvPr/>
          </p:nvGrpSpPr>
          <p:grpSpPr>
            <a:xfrm>
              <a:off x="6197972" y="4617996"/>
              <a:ext cx="1022705" cy="345461"/>
              <a:chOff x="6197972" y="4617996"/>
              <a:chExt cx="1022705" cy="345461"/>
            </a:xfrm>
            <a:grpFill/>
          </p:grpSpPr>
          <p:sp>
            <p:nvSpPr>
              <p:cNvPr id="185" name="TextBox 184"/>
              <p:cNvSpPr txBox="1"/>
              <p:nvPr/>
            </p:nvSpPr>
            <p:spPr>
              <a:xfrm>
                <a:off x="6561521" y="466235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a:grpFill/>
            </p:spPr>
          </p:pic>
        </p:grpSp>
        <p:grpSp>
          <p:nvGrpSpPr>
            <p:cNvPr id="384" name="Group 383"/>
            <p:cNvGrpSpPr/>
            <p:nvPr/>
          </p:nvGrpSpPr>
          <p:grpSpPr>
            <a:xfrm>
              <a:off x="6228800" y="4056656"/>
              <a:ext cx="1002965" cy="334571"/>
              <a:chOff x="6228800" y="4056656"/>
              <a:chExt cx="1002965" cy="334571"/>
            </a:xfrm>
            <a:grpFill/>
          </p:grpSpPr>
          <p:sp>
            <p:nvSpPr>
              <p:cNvPr id="187" name="TextBox 186"/>
              <p:cNvSpPr txBox="1"/>
              <p:nvPr/>
            </p:nvSpPr>
            <p:spPr>
              <a:xfrm>
                <a:off x="6572609" y="409012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a:grpFill/>
            </p:spPr>
          </p:pic>
        </p:grpSp>
        <p:grpSp>
          <p:nvGrpSpPr>
            <p:cNvPr id="385" name="Group 384"/>
            <p:cNvGrpSpPr/>
            <p:nvPr/>
          </p:nvGrpSpPr>
          <p:grpSpPr>
            <a:xfrm>
              <a:off x="7428168" y="4064595"/>
              <a:ext cx="1005670" cy="327678"/>
              <a:chOff x="7428168" y="4064595"/>
              <a:chExt cx="1005670" cy="327678"/>
            </a:xfrm>
            <a:grpFill/>
          </p:grpSpPr>
          <p:sp>
            <p:nvSpPr>
              <p:cNvPr id="189" name="TextBox 188"/>
              <p:cNvSpPr txBox="1"/>
              <p:nvPr/>
            </p:nvSpPr>
            <p:spPr>
              <a:xfrm>
                <a:off x="7774682" y="4091168"/>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smtClea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a:grpFill/>
            </p:spPr>
          </p:pic>
        </p:grpSp>
        <p:grpSp>
          <p:nvGrpSpPr>
            <p:cNvPr id="386" name="Group 385"/>
            <p:cNvGrpSpPr/>
            <p:nvPr/>
          </p:nvGrpSpPr>
          <p:grpSpPr>
            <a:xfrm>
              <a:off x="7466284" y="4661302"/>
              <a:ext cx="989338" cy="296656"/>
              <a:chOff x="7466284" y="4661302"/>
              <a:chExt cx="989338" cy="296656"/>
            </a:xfrm>
            <a:grpFill/>
          </p:grpSpPr>
          <p:sp>
            <p:nvSpPr>
              <p:cNvPr id="191" name="TextBox 190"/>
              <p:cNvSpPr txBox="1"/>
              <p:nvPr/>
            </p:nvSpPr>
            <p:spPr>
              <a:xfrm>
                <a:off x="7796466" y="4676797"/>
                <a:ext cx="659156" cy="258458"/>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a:grpFill/>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990557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Azure IoT Hub</a:t>
            </a:r>
            <a:endParaRPr lang="en-US" dirty="0"/>
          </a:p>
        </p:txBody>
      </p:sp>
      <p:sp>
        <p:nvSpPr>
          <p:cNvPr id="3" name="Text Placeholder 2"/>
          <p:cNvSpPr>
            <a:spLocks noGrp="1"/>
          </p:cNvSpPr>
          <p:nvPr>
            <p:ph type="body" sz="quarter" idx="10"/>
          </p:nvPr>
        </p:nvSpPr>
        <p:spPr>
          <a:xfrm>
            <a:off x="269240" y="1562100"/>
            <a:ext cx="6080760" cy="4706673"/>
          </a:xfrm>
        </p:spPr>
        <p:txBody>
          <a:bodyPr/>
          <a:lstStyle/>
          <a:p>
            <a:r>
              <a:rPr lang="en-US" dirty="0" smtClean="0"/>
              <a:t>Designed for IoT</a:t>
            </a:r>
          </a:p>
          <a:p>
            <a:pPr lvl="1"/>
            <a:r>
              <a:rPr lang="en-US" dirty="0" smtClean="0"/>
              <a:t>Connect up to 10 million devices</a:t>
            </a:r>
          </a:p>
          <a:p>
            <a:r>
              <a:rPr lang="en-US" dirty="0" smtClean="0"/>
              <a:t>Service assisted communications</a:t>
            </a:r>
          </a:p>
          <a:p>
            <a:pPr lvl="1"/>
            <a:r>
              <a:rPr lang="en-US" dirty="0" smtClean="0"/>
              <a:t>Secure bi-directional communication</a:t>
            </a:r>
          </a:p>
          <a:p>
            <a:pPr lvl="1"/>
            <a:r>
              <a:rPr lang="en-US" dirty="0" smtClean="0"/>
              <a:t>Command and control</a:t>
            </a:r>
          </a:p>
          <a:p>
            <a:r>
              <a:rPr lang="en-US" dirty="0" smtClean="0"/>
              <a:t>Cloud-scale messaging</a:t>
            </a:r>
          </a:p>
          <a:p>
            <a:pPr lvl="1"/>
            <a:r>
              <a:rPr lang="en-US" dirty="0" smtClean="0"/>
              <a:t>Device-to-cloud and Cloud-to-device</a:t>
            </a:r>
          </a:p>
          <a:p>
            <a:pPr lvl="1"/>
            <a:r>
              <a:rPr lang="en-US" dirty="0" smtClean="0"/>
              <a:t>Durable messages (at least once semantics)</a:t>
            </a:r>
          </a:p>
          <a:p>
            <a:r>
              <a:rPr lang="en-US" dirty="0" smtClean="0"/>
              <a:t>Cloud-facing telemetry ingestion</a:t>
            </a:r>
          </a:p>
          <a:p>
            <a:pPr lvl="1"/>
            <a:r>
              <a:rPr lang="en-US" dirty="0" smtClean="0"/>
              <a:t>Delivery receipts, expired messages</a:t>
            </a:r>
          </a:p>
          <a:p>
            <a:pPr lvl="1"/>
            <a:r>
              <a:rPr lang="en-US" dirty="0" smtClean="0"/>
              <a:t>Device communication errors</a:t>
            </a:r>
            <a:endParaRPr lang="en-US" dirty="0"/>
          </a:p>
        </p:txBody>
      </p:sp>
      <p:sp>
        <p:nvSpPr>
          <p:cNvPr id="4" name="Text Placeholder 3"/>
          <p:cNvSpPr>
            <a:spLocks noGrp="1"/>
          </p:cNvSpPr>
          <p:nvPr>
            <p:ph type="body" sz="quarter" idx="11"/>
          </p:nvPr>
        </p:nvSpPr>
        <p:spPr>
          <a:xfrm>
            <a:off x="6544212" y="1562100"/>
            <a:ext cx="5378548" cy="4917885"/>
          </a:xfrm>
        </p:spPr>
        <p:txBody>
          <a:bodyPr/>
          <a:lstStyle/>
          <a:p>
            <a:r>
              <a:rPr lang="en-US" dirty="0" smtClean="0"/>
              <a:t>Per-device authentication</a:t>
            </a:r>
          </a:p>
          <a:p>
            <a:pPr lvl="1"/>
            <a:r>
              <a:rPr lang="en-US" dirty="0" smtClean="0"/>
              <a:t>Individual device identities and credentials</a:t>
            </a:r>
          </a:p>
          <a:p>
            <a:r>
              <a:rPr lang="en-US" dirty="0" smtClean="0"/>
              <a:t>Connection multiplexing</a:t>
            </a:r>
          </a:p>
          <a:p>
            <a:pPr lvl="1"/>
            <a:r>
              <a:rPr lang="en-US" dirty="0" smtClean="0"/>
              <a:t>Single device-cloud connection for all communications (C2D, D2C)</a:t>
            </a:r>
          </a:p>
          <a:p>
            <a:r>
              <a:rPr lang="en-US" dirty="0" smtClean="0"/>
              <a:t>Multi-protocol support</a:t>
            </a:r>
          </a:p>
          <a:p>
            <a:pPr lvl="1"/>
            <a:r>
              <a:rPr lang="en-US" dirty="0" smtClean="0"/>
              <a:t>Natively supports AMQP, HTTP</a:t>
            </a:r>
          </a:p>
          <a:p>
            <a:pPr lvl="1"/>
            <a:r>
              <a:rPr lang="en-US" dirty="0" smtClean="0"/>
              <a:t>Designed for extensibility to custom protocols</a:t>
            </a:r>
          </a:p>
          <a:p>
            <a:r>
              <a:rPr lang="en-US" dirty="0" smtClean="0"/>
              <a:t>Multi-platform</a:t>
            </a:r>
          </a:p>
          <a:p>
            <a:pPr lvl="1"/>
            <a:r>
              <a:rPr lang="en-US" dirty="0" smtClean="0"/>
              <a:t>Device SDKs available for multiple platforms (e.g. RTOS, Linux, Windows)</a:t>
            </a:r>
          </a:p>
          <a:p>
            <a:pPr lvl="1"/>
            <a:r>
              <a:rPr lang="en-US" dirty="0" smtClean="0"/>
              <a:t>Multi-platform Service SDK.</a:t>
            </a:r>
            <a:endParaRPr lang="en-US" dirty="0"/>
          </a:p>
        </p:txBody>
      </p:sp>
    </p:spTree>
    <p:extLst>
      <p:ext uri="{BB962C8B-B14F-4D97-AF65-F5344CB8AC3E}">
        <p14:creationId xmlns:p14="http://schemas.microsoft.com/office/powerpoint/2010/main" val="2146105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a:t>
            </a:r>
            <a:r>
              <a:rPr lang="en-US" dirty="0" err="1" smtClean="0"/>
              <a:t>IoT</a:t>
            </a:r>
            <a:r>
              <a:rPr lang="en-US" dirty="0" smtClean="0"/>
              <a:t> Hub in Azure portal</a:t>
            </a:r>
            <a:endParaRPr lang="en-US" dirty="0"/>
          </a:p>
        </p:txBody>
      </p:sp>
      <p:sp>
        <p:nvSpPr>
          <p:cNvPr id="3" name="Text Placeholder 2"/>
          <p:cNvSpPr>
            <a:spLocks noGrp="1"/>
          </p:cNvSpPr>
          <p:nvPr>
            <p:ph type="body" sz="quarter" idx="10"/>
          </p:nvPr>
        </p:nvSpPr>
        <p:spPr>
          <a:xfrm>
            <a:off x="7628350" y="1701974"/>
            <a:ext cx="4296729" cy="3605602"/>
          </a:xfrm>
        </p:spPr>
        <p:txBody>
          <a:bodyPr/>
          <a:lstStyle/>
          <a:p>
            <a:r>
              <a:rPr lang="en-US" dirty="0" smtClean="0"/>
              <a:t>Simple navigation</a:t>
            </a:r>
          </a:p>
          <a:p>
            <a:pPr lvl="1"/>
            <a:r>
              <a:rPr lang="en-US" dirty="0" smtClean="0"/>
              <a:t>Management of devices, volume and scaling made easy through the </a:t>
            </a:r>
            <a:r>
              <a:rPr lang="en-US" dirty="0" err="1" smtClean="0"/>
              <a:t>IoT</a:t>
            </a:r>
            <a:r>
              <a:rPr lang="en-US" dirty="0" smtClean="0"/>
              <a:t> Hub settings in the Azure Management Portal</a:t>
            </a:r>
          </a:p>
          <a:p>
            <a:endParaRPr lang="en-US" dirty="0"/>
          </a:p>
          <a:p>
            <a:pPr lvl="1"/>
            <a:endParaRPr lang="en-US" dirty="0"/>
          </a:p>
          <a:p>
            <a:pPr lvl="1"/>
            <a:endParaRPr lang="en-US" dirty="0" smtClean="0"/>
          </a:p>
          <a:p>
            <a:endParaRPr lang="en-US" dirty="0" smtClean="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250804" y="1614133"/>
            <a:ext cx="7377546" cy="4395788"/>
          </a:xfrm>
          <a:prstGeom prst="rect">
            <a:avLst/>
          </a:prstGeom>
        </p:spPr>
      </p:pic>
    </p:spTree>
    <p:extLst>
      <p:ext uri="{BB962C8B-B14F-4D97-AF65-F5344CB8AC3E}">
        <p14:creationId xmlns:p14="http://schemas.microsoft.com/office/powerpoint/2010/main" val="44011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2"/>
            <a:ext cx="4594860" cy="6280621"/>
          </a:xfrm>
        </p:spPr>
        <p:txBody>
          <a:bodyPr/>
          <a:lstStyle/>
          <a:p>
            <a:r>
              <a:rPr lang="en-US" sz="3200" dirty="0" smtClean="0"/>
              <a:t>Event Processing</a:t>
            </a:r>
            <a:r>
              <a:rPr lang="en-US" dirty="0" smtClean="0"/>
              <a:t/>
            </a:r>
            <a:br>
              <a:rPr lang="en-US" dirty="0" smtClean="0"/>
            </a:br>
            <a:r>
              <a:rPr lang="en-US" dirty="0" smtClean="0"/>
              <a:t>Azure Stream Analytics</a:t>
            </a:r>
            <a:endParaRPr lang="en-US" dirty="0"/>
          </a:p>
        </p:txBody>
      </p:sp>
      <p:grpSp>
        <p:nvGrpSpPr>
          <p:cNvPr id="4" name="Group 3"/>
          <p:cNvGrpSpPr/>
          <p:nvPr/>
        </p:nvGrpSpPr>
        <p:grpSpPr>
          <a:xfrm>
            <a:off x="6790554" y="2322712"/>
            <a:ext cx="2651158" cy="2060557"/>
            <a:chOff x="1107857" y="-3310276"/>
            <a:chExt cx="641349" cy="498475"/>
          </a:xfrm>
          <a:solidFill>
            <a:schemeClr val="tx1"/>
          </a:solidFill>
        </p:grpSpPr>
        <p:sp>
          <p:nvSpPr>
            <p:cNvPr id="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779253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3"/>
          <a:stretch>
            <a:fillRect/>
          </a:stretch>
        </p:blipFill>
        <p:spPr>
          <a:xfrm>
            <a:off x="0" y="440872"/>
            <a:ext cx="12140410" cy="5715000"/>
          </a:xfrm>
          <a:prstGeom prst="rect">
            <a:avLst/>
          </a:prstGeom>
        </p:spPr>
      </p:pic>
    </p:spTree>
    <p:extLst>
      <p:ext uri="{BB962C8B-B14F-4D97-AF65-F5344CB8AC3E}">
        <p14:creationId xmlns:p14="http://schemas.microsoft.com/office/powerpoint/2010/main" val="8050729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event processing</a:t>
            </a:r>
            <a:endParaRPr lang="en-US" dirty="0"/>
          </a:p>
        </p:txBody>
      </p:sp>
      <p:sp>
        <p:nvSpPr>
          <p:cNvPr id="3" name="Text Placeholder 2"/>
          <p:cNvSpPr>
            <a:spLocks noGrp="1"/>
          </p:cNvSpPr>
          <p:nvPr>
            <p:ph type="body" sz="quarter" idx="10"/>
          </p:nvPr>
        </p:nvSpPr>
        <p:spPr>
          <a:xfrm>
            <a:off x="6730409" y="1714500"/>
            <a:ext cx="5194672" cy="2790957"/>
          </a:xfrm>
        </p:spPr>
        <p:txBody>
          <a:bodyPr/>
          <a:lstStyle/>
          <a:p>
            <a:r>
              <a:rPr lang="en-US" dirty="0" smtClean="0"/>
              <a:t>High volume</a:t>
            </a:r>
          </a:p>
          <a:p>
            <a:pPr lvl="1"/>
            <a:r>
              <a:rPr lang="en-US" dirty="0" smtClean="0"/>
              <a:t>Analyze millions of data points per second</a:t>
            </a:r>
          </a:p>
          <a:p>
            <a:r>
              <a:rPr lang="en-US" dirty="0" smtClean="0"/>
              <a:t>Highly scalable</a:t>
            </a:r>
            <a:endParaRPr lang="en-US" dirty="0"/>
          </a:p>
          <a:p>
            <a:pPr lvl="1"/>
            <a:r>
              <a:rPr lang="en-US" dirty="0" smtClean="0"/>
              <a:t>Enterprise grade, predictable solution.</a:t>
            </a:r>
            <a:endParaRPr lang="en-US" dirty="0"/>
          </a:p>
          <a:p>
            <a:pPr lvl="1"/>
            <a:endParaRPr lang="en-US" dirty="0" smtClean="0"/>
          </a:p>
          <a:p>
            <a:endParaRPr lang="en-US" dirty="0" smtClean="0"/>
          </a:p>
        </p:txBody>
      </p:sp>
      <p:sp>
        <p:nvSpPr>
          <p:cNvPr id="6" name="Text Placeholder 2"/>
          <p:cNvSpPr>
            <a:spLocks noGrp="1"/>
          </p:cNvSpPr>
          <p:nvPr>
            <p:ph type="body" sz="quarter" idx="10"/>
          </p:nvPr>
        </p:nvSpPr>
        <p:spPr>
          <a:xfrm>
            <a:off x="421640" y="1714500"/>
            <a:ext cx="6080760" cy="3711016"/>
          </a:xfrm>
        </p:spPr>
        <p:txBody>
          <a:bodyPr/>
          <a:lstStyle/>
          <a:p>
            <a:r>
              <a:rPr lang="en-US" dirty="0" smtClean="0"/>
              <a:t>Uncover real time insights</a:t>
            </a:r>
          </a:p>
          <a:p>
            <a:pPr lvl="1"/>
            <a:r>
              <a:rPr lang="en-US" dirty="0" smtClean="0"/>
              <a:t>Perform real time analytics across multiple streams</a:t>
            </a:r>
          </a:p>
          <a:p>
            <a:r>
              <a:rPr lang="en-US" dirty="0" smtClean="0"/>
              <a:t>Rapid Deployment</a:t>
            </a:r>
          </a:p>
          <a:p>
            <a:pPr lvl="1"/>
            <a:r>
              <a:rPr lang="en-US" dirty="0" smtClean="0"/>
              <a:t>Use simple SQL syntax, auto distributed for scale</a:t>
            </a:r>
          </a:p>
          <a:p>
            <a:r>
              <a:rPr lang="en-US" dirty="0" smtClean="0"/>
              <a:t>Mission critical reliability</a:t>
            </a:r>
          </a:p>
          <a:p>
            <a:pPr lvl="1"/>
            <a:r>
              <a:rPr lang="en-US" dirty="0" smtClean="0"/>
              <a:t>Fully managed, low latency, high throughput</a:t>
            </a:r>
          </a:p>
          <a:p>
            <a:r>
              <a:rPr lang="en-US" dirty="0" smtClean="0"/>
              <a:t>Create real time alerts</a:t>
            </a:r>
          </a:p>
          <a:p>
            <a:pPr lvl="1"/>
            <a:r>
              <a:rPr lang="en-US" dirty="0" smtClean="0"/>
              <a:t>Flag alerts and alarms for attention</a:t>
            </a:r>
            <a:endParaRPr lang="en-US" dirty="0"/>
          </a:p>
        </p:txBody>
      </p:sp>
    </p:spTree>
    <p:extLst>
      <p:ext uri="{BB962C8B-B14F-4D97-AF65-F5344CB8AC3E}">
        <p14:creationId xmlns:p14="http://schemas.microsoft.com/office/powerpoint/2010/main" val="62741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or edit jobs using simple ASA interface</a:t>
            </a:r>
            <a:endParaRPr lang="en-US" dirty="0"/>
          </a:p>
        </p:txBody>
      </p:sp>
      <p:sp>
        <p:nvSpPr>
          <p:cNvPr id="3" name="Text Placeholder 2"/>
          <p:cNvSpPr>
            <a:spLocks noGrp="1"/>
          </p:cNvSpPr>
          <p:nvPr>
            <p:ph type="body" sz="quarter" idx="10"/>
          </p:nvPr>
        </p:nvSpPr>
        <p:spPr>
          <a:xfrm>
            <a:off x="7628350" y="1701974"/>
            <a:ext cx="4296729" cy="3605602"/>
          </a:xfrm>
        </p:spPr>
        <p:txBody>
          <a:bodyPr/>
          <a:lstStyle/>
          <a:p>
            <a:r>
              <a:rPr lang="en-US" dirty="0" smtClean="0"/>
              <a:t>Rule based interface</a:t>
            </a:r>
          </a:p>
          <a:p>
            <a:pPr lvl="1"/>
            <a:r>
              <a:rPr lang="en-US" dirty="0" smtClean="0"/>
              <a:t>Simple implementation and rule development using ASA UI. </a:t>
            </a:r>
          </a:p>
          <a:p>
            <a:r>
              <a:rPr lang="en-US" dirty="0" smtClean="0"/>
              <a:t>Multi-channel</a:t>
            </a:r>
            <a:endParaRPr lang="en-US" dirty="0"/>
          </a:p>
          <a:p>
            <a:pPr lvl="1"/>
            <a:r>
              <a:rPr lang="en-US" dirty="0" smtClean="0"/>
              <a:t>Analyze multiple channels of information simultaneously, in real time. </a:t>
            </a:r>
            <a:endParaRPr lang="en-US" dirty="0"/>
          </a:p>
          <a:p>
            <a:pPr lvl="1"/>
            <a:endParaRPr lang="en-US" dirty="0" smtClean="0"/>
          </a:p>
          <a:p>
            <a:endParaRPr lang="en-US" dirty="0" smtClean="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269240" y="1419283"/>
            <a:ext cx="7171446" cy="4575117"/>
          </a:xfrm>
          <a:prstGeom prst="rect">
            <a:avLst/>
          </a:prstGeom>
        </p:spPr>
      </p:pic>
    </p:spTree>
    <p:extLst>
      <p:ext uri="{BB962C8B-B14F-4D97-AF65-F5344CB8AC3E}">
        <p14:creationId xmlns:p14="http://schemas.microsoft.com/office/powerpoint/2010/main" val="251231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 Visualization</a:t>
            </a:r>
            <a:r>
              <a:rPr lang="en-US" dirty="0"/>
              <a:t/>
            </a:r>
            <a:br>
              <a:rPr lang="en-US" dirty="0"/>
            </a:br>
            <a:r>
              <a:rPr lang="en-US" dirty="0" smtClean="0"/>
              <a:t>Power BI</a:t>
            </a:r>
            <a:endParaRPr lang="en-US" dirty="0"/>
          </a:p>
        </p:txBody>
      </p:sp>
      <p:grpSp>
        <p:nvGrpSpPr>
          <p:cNvPr id="4" name="Group 3"/>
          <p:cNvGrpSpPr/>
          <p:nvPr/>
        </p:nvGrpSpPr>
        <p:grpSpPr>
          <a:xfrm>
            <a:off x="7530353" y="2515092"/>
            <a:ext cx="1561417" cy="1626105"/>
            <a:chOff x="11472827" y="4545788"/>
            <a:chExt cx="280728" cy="284825"/>
          </a:xfrm>
          <a:solidFill>
            <a:schemeClr val="tx1"/>
          </a:solidFill>
        </p:grpSpPr>
        <p:sp>
          <p:nvSpPr>
            <p:cNvPr id="5" name="Rounded Rectangle 4"/>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6" name="Rounded Rectangle 5"/>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7" name="Rounded Rectangle 6"/>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8" name="Rounded Rectangle 7"/>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9" name="Freeform 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764548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with </a:t>
            </a:r>
            <a:r>
              <a:rPr lang="en-US" dirty="0" err="1" smtClean="0"/>
              <a:t>PowerBI</a:t>
            </a:r>
            <a:endParaRPr lang="en-US" dirty="0"/>
          </a:p>
        </p:txBody>
      </p:sp>
      <p:sp>
        <p:nvSpPr>
          <p:cNvPr id="3" name="Text Placeholder 2"/>
          <p:cNvSpPr>
            <a:spLocks noGrp="1"/>
          </p:cNvSpPr>
          <p:nvPr>
            <p:ph type="body" sz="quarter" idx="10"/>
          </p:nvPr>
        </p:nvSpPr>
        <p:spPr>
          <a:xfrm>
            <a:off x="6730409" y="1714500"/>
            <a:ext cx="5194672" cy="6441379"/>
          </a:xfrm>
        </p:spPr>
        <p:txBody>
          <a:bodyPr/>
          <a:lstStyle/>
          <a:p>
            <a:r>
              <a:rPr lang="en-US" dirty="0" smtClean="0"/>
              <a:t>Real time capabilities</a:t>
            </a:r>
          </a:p>
          <a:p>
            <a:pPr lvl="1"/>
            <a:r>
              <a:rPr lang="en-US" dirty="0" smtClean="0"/>
              <a:t>Ingest, analyze and display data as it happens</a:t>
            </a:r>
            <a:endParaRPr lang="en-US" dirty="0"/>
          </a:p>
          <a:p>
            <a:r>
              <a:rPr lang="en-US" dirty="0" smtClean="0"/>
              <a:t>Secure access</a:t>
            </a:r>
            <a:endParaRPr lang="en-US" dirty="0"/>
          </a:p>
          <a:p>
            <a:pPr lvl="1"/>
            <a:r>
              <a:rPr lang="en-US" dirty="0" smtClean="0"/>
              <a:t>Secure, live communication with data source</a:t>
            </a:r>
          </a:p>
          <a:p>
            <a:r>
              <a:rPr lang="en-US" dirty="0" smtClean="0"/>
              <a:t>Query data</a:t>
            </a:r>
            <a:endParaRPr lang="en-US" dirty="0"/>
          </a:p>
          <a:p>
            <a:pPr lvl="1"/>
            <a:r>
              <a:rPr lang="en-US" dirty="0" smtClean="0"/>
              <a:t>Intuitive, natural language query tool</a:t>
            </a:r>
          </a:p>
          <a:p>
            <a:r>
              <a:rPr lang="en-US" dirty="0" smtClean="0"/>
              <a:t>Integrated systems</a:t>
            </a:r>
            <a:endParaRPr lang="en-US" dirty="0"/>
          </a:p>
          <a:p>
            <a:pPr lvl="1"/>
            <a:r>
              <a:rPr lang="en-US" dirty="0" smtClean="0"/>
              <a:t>Integrate with other business systems and enrich device data with intelligence from other business systems, </a:t>
            </a:r>
            <a:r>
              <a:rPr lang="en-US" dirty="0" err="1" smtClean="0"/>
              <a:t>eg</a:t>
            </a:r>
            <a:r>
              <a:rPr lang="en-US" dirty="0" smtClean="0"/>
              <a:t>: CRM, ERP</a:t>
            </a:r>
            <a:endParaRPr lang="en-US" dirty="0"/>
          </a:p>
          <a:p>
            <a:pPr lvl="1"/>
            <a:endParaRPr lang="en-US" dirty="0"/>
          </a:p>
          <a:p>
            <a:pPr lvl="1"/>
            <a:endParaRPr lang="en-US" dirty="0"/>
          </a:p>
          <a:p>
            <a:pPr lvl="1"/>
            <a:endParaRPr lang="en-US" dirty="0" smtClean="0"/>
          </a:p>
          <a:p>
            <a:pPr lvl="1"/>
            <a:endParaRPr lang="en-US" dirty="0" smtClean="0"/>
          </a:p>
          <a:p>
            <a:endParaRPr lang="en-US" dirty="0" smtClean="0"/>
          </a:p>
        </p:txBody>
      </p:sp>
      <p:sp>
        <p:nvSpPr>
          <p:cNvPr id="6" name="Text Placeholder 2"/>
          <p:cNvSpPr>
            <a:spLocks noGrp="1"/>
          </p:cNvSpPr>
          <p:nvPr>
            <p:ph type="body" sz="quarter" idx="10"/>
          </p:nvPr>
        </p:nvSpPr>
        <p:spPr>
          <a:xfrm>
            <a:off x="421640" y="1714500"/>
            <a:ext cx="6080760" cy="4347665"/>
          </a:xfrm>
        </p:spPr>
        <p:txBody>
          <a:bodyPr/>
          <a:lstStyle/>
          <a:p>
            <a:r>
              <a:rPr lang="en-US" dirty="0" smtClean="0"/>
              <a:t>Highly accessible analytics</a:t>
            </a:r>
          </a:p>
          <a:p>
            <a:pPr lvl="1"/>
            <a:r>
              <a:rPr lang="en-US" dirty="0" smtClean="0"/>
              <a:t>Cloud based dashboard and analytics tool, </a:t>
            </a:r>
          </a:p>
          <a:p>
            <a:r>
              <a:rPr lang="en-US" dirty="0"/>
              <a:t>360º </a:t>
            </a:r>
            <a:r>
              <a:rPr lang="en-US" dirty="0" smtClean="0"/>
              <a:t>view of business KPI’s</a:t>
            </a:r>
          </a:p>
          <a:p>
            <a:r>
              <a:rPr lang="en-US" sz="1961" dirty="0" smtClean="0">
                <a:gradFill>
                  <a:gsLst>
                    <a:gs pos="1250">
                      <a:schemeClr val="tx1"/>
                    </a:gs>
                    <a:gs pos="100000">
                      <a:schemeClr val="tx1"/>
                    </a:gs>
                  </a:gsLst>
                  <a:lin ang="5400000" scaled="0"/>
                </a:gradFill>
                <a:latin typeface="+mn-lt"/>
              </a:rPr>
              <a:t>Customize dashboards to address concerns and performance metrics. </a:t>
            </a:r>
            <a:endParaRPr lang="en-US" sz="1961" dirty="0">
              <a:gradFill>
                <a:gsLst>
                  <a:gs pos="1250">
                    <a:schemeClr val="tx1"/>
                  </a:gs>
                  <a:gs pos="100000">
                    <a:schemeClr val="tx1"/>
                  </a:gs>
                </a:gsLst>
                <a:lin ang="5400000" scaled="0"/>
              </a:gradFill>
              <a:latin typeface="+mn-lt"/>
            </a:endParaRPr>
          </a:p>
          <a:p>
            <a:r>
              <a:rPr lang="en-US" dirty="0" smtClean="0"/>
              <a:t>Cross platform support </a:t>
            </a:r>
          </a:p>
          <a:p>
            <a:pPr lvl="1"/>
            <a:r>
              <a:rPr lang="en-US" dirty="0" smtClean="0"/>
              <a:t>View data via web platform, on any device</a:t>
            </a:r>
          </a:p>
          <a:p>
            <a:r>
              <a:rPr lang="en-US" dirty="0" smtClean="0"/>
              <a:t>Pre-built dashboards </a:t>
            </a:r>
          </a:p>
          <a:p>
            <a:pPr lvl="1"/>
            <a:r>
              <a:rPr lang="en-US" dirty="0" smtClean="0"/>
              <a:t>Utilize standard dashboards for rapid deployment, based on popular solution demands. </a:t>
            </a:r>
            <a:endParaRPr lang="en-US" dirty="0"/>
          </a:p>
        </p:txBody>
      </p:sp>
    </p:spTree>
    <p:extLst>
      <p:ext uri="{BB962C8B-B14F-4D97-AF65-F5344CB8AC3E}">
        <p14:creationId xmlns:p14="http://schemas.microsoft.com/office/powerpoint/2010/main" val="40561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smtClean="0"/>
              <a:t>Power BI Overview</a:t>
            </a:r>
            <a:br>
              <a:rPr lang="en-IN" dirty="0" smtClean="0"/>
            </a:br>
            <a:endParaRPr lang="en-US" dirty="0"/>
          </a:p>
        </p:txBody>
      </p:sp>
      <p:grpSp>
        <p:nvGrpSpPr>
          <p:cNvPr id="4" name="Group 3"/>
          <p:cNvGrpSpPr/>
          <p:nvPr/>
        </p:nvGrpSpPr>
        <p:grpSpPr>
          <a:xfrm>
            <a:off x="391417" y="1577068"/>
            <a:ext cx="11411700" cy="4595441"/>
            <a:chOff x="391417" y="1577068"/>
            <a:chExt cx="11411700" cy="4595441"/>
          </a:xfrm>
        </p:grpSpPr>
        <p:sp>
          <p:nvSpPr>
            <p:cNvPr id="65" name="Flowchart: Process 64"/>
            <p:cNvSpPr/>
            <p:nvPr/>
          </p:nvSpPr>
          <p:spPr bwMode="auto">
            <a:xfrm>
              <a:off x="391417" y="1588600"/>
              <a:ext cx="3457807" cy="4583909"/>
            </a:xfrm>
            <a:prstGeom prst="flowChartProces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000000"/>
                </a:solidFill>
                <a:effectLst/>
                <a:uLnTx/>
                <a:uFillTx/>
                <a:latin typeface="Segoe UI"/>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solidFill>
              <a:srgbClr val="021939"/>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smtClean="0">
                  <a:ln>
                    <a:noFill/>
                  </a:ln>
                  <a:effectLst/>
                  <a:uLnTx/>
                  <a:uFillTx/>
                  <a:latin typeface="Segoe UI"/>
                  <a:ea typeface="+mn-ea"/>
                  <a:cs typeface="+mn-cs"/>
                </a:rPr>
                <a:t>Data sources</a:t>
              </a:r>
              <a:endParaRPr kumimoji="0" lang="en-US" sz="2000" b="0" i="0" u="none" strike="noStrike" kern="1200" cap="none" spc="0" normalizeH="0" baseline="0" noProof="0" dirty="0">
                <a:ln>
                  <a:noFill/>
                </a:ln>
                <a:effectLst/>
                <a:uLnTx/>
                <a:uFillTx/>
                <a:latin typeface="Segoe UI"/>
                <a:ea typeface="+mn-ea"/>
                <a:cs typeface="+mn-cs"/>
              </a:endParaRPr>
            </a:p>
          </p:txBody>
        </p:sp>
        <p:sp>
          <p:nvSpPr>
            <p:cNvPr id="69" name="Rectangle 68"/>
            <p:cNvSpPr/>
            <p:nvPr/>
          </p:nvSpPr>
          <p:spPr>
            <a:xfrm>
              <a:off x="4282288" y="1741193"/>
              <a:ext cx="3869886"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smtClean="0">
                  <a:ln>
                    <a:noFill/>
                  </a:ln>
                  <a:effectLst/>
                  <a:uLnTx/>
                  <a:uFillTx/>
                  <a:latin typeface="Segoe UI"/>
                  <a:ea typeface="+mn-ea"/>
                  <a:cs typeface="+mn-cs"/>
                </a:rPr>
                <a:t>Power BI service</a:t>
              </a:r>
              <a:endParaRPr kumimoji="0" lang="en-US" sz="2000" b="0" i="0" u="none" strike="noStrike" kern="1200" cap="none" spc="0" normalizeH="0" baseline="0" noProof="0" dirty="0">
                <a:ln>
                  <a:noFill/>
                </a:ln>
                <a:effectLst/>
                <a:uLnTx/>
                <a:uFillTx/>
                <a:latin typeface="Segoe UI"/>
                <a:ea typeface="+mn-ea"/>
                <a:cs typeface="+mn-cs"/>
              </a:endParaRPr>
            </a:p>
          </p:txBody>
        </p:sp>
        <p:cxnSp>
          <p:nvCxnSpPr>
            <p:cNvPr id="97" name="Straight Connector 96"/>
            <p:cNvCxnSpPr/>
            <p:nvPr/>
          </p:nvCxnSpPr>
          <p:spPr>
            <a:xfrm>
              <a:off x="999799" y="2872886"/>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SaaS </a:t>
              </a: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Marketo, Salesforce, </a:t>
              </a: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GitHub, </a:t>
              </a: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Google</a:t>
              </a: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 analytics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4" name="Straight Connector 103"/>
            <p:cNvCxnSpPr/>
            <p:nvPr/>
          </p:nvCxnSpPr>
          <p:spPr>
            <a:xfrm>
              <a:off x="999799" y="3414997"/>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e.g. Analysis Services</a:t>
              </a:r>
              <a:endParaRPr kumimoji="0" lang="en-US" sz="9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 name="Straight Connector 108"/>
            <p:cNvCxnSpPr/>
            <p:nvPr/>
          </p:nvCxnSpPr>
          <p:spPr>
            <a:xfrm>
              <a:off x="999799" y="3990784"/>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Corporate data sources or external data services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8" name="Straight Connector 117"/>
            <p:cNvCxnSpPr/>
            <p:nvPr/>
          </p:nvCxnSpPr>
          <p:spPr>
            <a:xfrm>
              <a:off x="999799" y="4485462"/>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Azure SQL, Stream Analytics…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Excel </a:t>
              </a:r>
              <a:r>
                <a:rPr kumimoji="0" lang="en-IN"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Power BI </a:t>
              </a:r>
              <a:r>
                <a:rPr kumimoji="0" lang="en-IN"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Data from files, databases, Azure, and other sources</a:t>
              </a:r>
              <a:endPar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205" name="Isosceles Triangle 153"/>
            <p:cNvSpPr/>
            <p:nvPr/>
          </p:nvSpPr>
          <p:spPr bwMode="auto">
            <a:xfrm rot="5400000">
              <a:off x="1882570" y="3755652"/>
              <a:ext cx="2964025" cy="33399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Data refresh</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Live dashboards</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effectLst/>
                  <a:uLnTx/>
                  <a:uFillTx/>
                  <a:latin typeface="Segoe UI"/>
                  <a:ea typeface="+mn-ea"/>
                  <a:cs typeface="+mn-cs"/>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Content packs</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grpSp>
        <p:sp>
          <p:nvSpPr>
            <p:cNvPr id="26" name="Left Bracket 25"/>
            <p:cNvSpPr/>
            <p:nvPr/>
          </p:nvSpPr>
          <p:spPr>
            <a:xfrm>
              <a:off x="4133759" y="2811399"/>
              <a:ext cx="170037" cy="2994038"/>
            </a:xfrm>
            <a:prstGeom prst="leftBracket">
              <a:avLst/>
            </a:prstGeom>
            <a:no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Sharing &amp; collaboration</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Natural language query</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smtClean="0">
                  <a:ln>
                    <a:noFill/>
                  </a:ln>
                  <a:solidFill>
                    <a:schemeClr val="tx1"/>
                  </a:solidFill>
                  <a:effectLst/>
                  <a:uLnTx/>
                  <a:uFillTx/>
                  <a:latin typeface="Segoe UI"/>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chemeClr val="tx1"/>
                  </a:solidFill>
                  <a:effectLst/>
                  <a:uLnTx/>
                  <a:uFillTx/>
                  <a:latin typeface="Segoe UI"/>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effectLst/>
                    <a:uLnTx/>
                    <a:uFillTx/>
                    <a:latin typeface="Segoe UI"/>
                    <a:ea typeface="+mn-ea"/>
                    <a:cs typeface="+mn-cs"/>
                  </a:rPr>
                  <a:t>10101</a:t>
                </a:r>
              </a:p>
            </p:txBody>
          </p:sp>
        </p:grpSp>
        <p:grpSp>
          <p:nvGrpSpPr>
            <p:cNvPr id="99" name="Group 98"/>
            <p:cNvGrpSpPr/>
            <p:nvPr/>
          </p:nvGrpSpPr>
          <p:grpSpPr>
            <a:xfrm>
              <a:off x="6246060" y="3119603"/>
              <a:ext cx="5059237" cy="2459479"/>
              <a:chOff x="7018864" y="2257415"/>
              <a:chExt cx="5059237" cy="2459479"/>
            </a:xfrm>
          </p:grpSpPr>
          <p:grpSp>
            <p:nvGrpSpPr>
              <p:cNvPr id="106" name="Group 105"/>
              <p:cNvGrpSpPr/>
              <p:nvPr/>
            </p:nvGrpSpPr>
            <p:grpSpPr>
              <a:xfrm>
                <a:off x="7018864" y="2257415"/>
                <a:ext cx="5059237" cy="2459479"/>
                <a:chOff x="7018864" y="2257415"/>
                <a:chExt cx="5059237" cy="2459479"/>
              </a:xfrm>
            </p:grpSpPr>
            <p:grpSp>
              <p:nvGrpSpPr>
                <p:cNvPr id="119" name="Group 118"/>
                <p:cNvGrpSpPr>
                  <a:grpSpLocks noChangeAspect="1"/>
                </p:cNvGrpSpPr>
                <p:nvPr/>
              </p:nvGrpSpPr>
              <p:grpSpPr>
                <a:xfrm>
                  <a:off x="10432181" y="2257415"/>
                  <a:ext cx="548640" cy="1042085"/>
                  <a:chOff x="10286449" y="1529656"/>
                  <a:chExt cx="917410" cy="1742525"/>
                </a:xfrm>
              </p:grpSpPr>
              <p:sp>
                <p:nvSpPr>
                  <p:cNvPr id="154" name="Rounded Rectangle 153"/>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5" name="Picture 15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56" name="Picture 15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57"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140" name="Group 139"/>
                <p:cNvGrpSpPr>
                  <a:grpSpLocks noChangeAspect="1"/>
                </p:cNvGrpSpPr>
                <p:nvPr/>
              </p:nvGrpSpPr>
              <p:grpSpPr>
                <a:xfrm>
                  <a:off x="10432181" y="3352369"/>
                  <a:ext cx="1645920" cy="1132186"/>
                  <a:chOff x="1117586" y="1978512"/>
                  <a:chExt cx="2372574" cy="1629558"/>
                </a:xfrm>
              </p:grpSpPr>
              <p:pic>
                <p:nvPicPr>
                  <p:cNvPr id="142" name="Picture 1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44" name="Group 143"/>
                  <p:cNvGrpSpPr/>
                  <p:nvPr/>
                </p:nvGrpSpPr>
                <p:grpSpPr>
                  <a:xfrm>
                    <a:off x="1307936" y="2212479"/>
                    <a:ext cx="1844519" cy="1136088"/>
                    <a:chOff x="1276066" y="3677905"/>
                    <a:chExt cx="2524835" cy="1555113"/>
                  </a:xfrm>
                </p:grpSpPr>
                <p:pic>
                  <p:nvPicPr>
                    <p:cNvPr id="152" name="Picture 1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53" name="Picture 15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46" name="Group 145"/>
                  <p:cNvGrpSpPr/>
                  <p:nvPr/>
                </p:nvGrpSpPr>
                <p:grpSpPr>
                  <a:xfrm>
                    <a:off x="1117586" y="1978512"/>
                    <a:ext cx="2372574" cy="1629558"/>
                    <a:chOff x="1117586" y="1978512"/>
                    <a:chExt cx="2372574" cy="1629558"/>
                  </a:xfrm>
                </p:grpSpPr>
                <p:sp>
                  <p:nvSpPr>
                    <p:cNvPr id="14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50" name="Rectangle 149"/>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7" name="Picture 116"/>
              <p:cNvPicPr>
                <a:picLocks noChangeAspect="1"/>
              </p:cNvPicPr>
              <p:nvPr/>
            </p:nvPicPr>
            <p:blipFill>
              <a:blip r:embed="rId9"/>
              <a:stretch>
                <a:fillRect/>
              </a:stretch>
            </p:blipFill>
            <p:spPr>
              <a:xfrm>
                <a:off x="7626151" y="2638675"/>
                <a:ext cx="2647950" cy="1733550"/>
              </a:xfrm>
              <a:prstGeom prst="rect">
                <a:avLst/>
              </a:prstGeom>
            </p:spPr>
          </p:pic>
        </p:grpSp>
        <p:grpSp>
          <p:nvGrpSpPr>
            <p:cNvPr id="158" name="Group 157"/>
            <p:cNvGrpSpPr/>
            <p:nvPr/>
          </p:nvGrpSpPr>
          <p:grpSpPr>
            <a:xfrm>
              <a:off x="744414" y="5112957"/>
              <a:ext cx="190426" cy="198314"/>
              <a:chOff x="11472827" y="4545788"/>
              <a:chExt cx="280728" cy="284825"/>
            </a:xfrm>
            <a:solidFill>
              <a:schemeClr val="tx1"/>
            </a:solidFill>
          </p:grpSpPr>
          <p:sp>
            <p:nvSpPr>
              <p:cNvPr id="159" name="Rounded Rectangle 158"/>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0" name="Rounded Rectangle 159"/>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1" name="Rounded Rectangle 160"/>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2" name="Rounded Rectangle 161"/>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3" name="Freeform 1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4" name="Freeform 25"/>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36990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with </a:t>
            </a:r>
            <a:r>
              <a:rPr lang="en-US" dirty="0" err="1" smtClean="0"/>
              <a:t>PowerBI</a:t>
            </a:r>
            <a:endParaRPr lang="en-US" dirty="0"/>
          </a:p>
        </p:txBody>
      </p:sp>
      <p:sp>
        <p:nvSpPr>
          <p:cNvPr id="3" name="Text Placeholder 2"/>
          <p:cNvSpPr>
            <a:spLocks noGrp="1"/>
          </p:cNvSpPr>
          <p:nvPr>
            <p:ph type="body" sz="quarter" idx="10"/>
          </p:nvPr>
        </p:nvSpPr>
        <p:spPr>
          <a:xfrm>
            <a:off x="6730409" y="1714500"/>
            <a:ext cx="5194672" cy="4737100"/>
          </a:xfrm>
        </p:spPr>
        <p:txBody>
          <a:bodyPr/>
          <a:lstStyle/>
          <a:p>
            <a:r>
              <a:rPr lang="en-US" dirty="0" smtClean="0"/>
              <a:t>Rich visuals</a:t>
            </a:r>
            <a:endParaRPr lang="en-US" dirty="0"/>
          </a:p>
          <a:p>
            <a:pPr lvl="1"/>
            <a:r>
              <a:rPr lang="en-US" dirty="0" smtClean="0"/>
              <a:t>Standard and custom graphing options</a:t>
            </a:r>
          </a:p>
          <a:p>
            <a:r>
              <a:rPr lang="en-US" dirty="0" smtClean="0"/>
              <a:t>Custom dashboards</a:t>
            </a:r>
            <a:endParaRPr lang="en-US" dirty="0"/>
          </a:p>
          <a:p>
            <a:pPr lvl="1"/>
            <a:r>
              <a:rPr lang="en-US" dirty="0" smtClean="0"/>
              <a:t>Build heat maps and visually track data</a:t>
            </a:r>
          </a:p>
          <a:p>
            <a:r>
              <a:rPr lang="en-US" dirty="0" smtClean="0"/>
              <a:t>External data</a:t>
            </a:r>
            <a:endParaRPr lang="en-US" dirty="0"/>
          </a:p>
          <a:p>
            <a:pPr lvl="1"/>
            <a:r>
              <a:rPr lang="en-US" dirty="0" smtClean="0"/>
              <a:t>Integrate external data feeds to add value to device data, or pull in external information such as weather or market information. </a:t>
            </a:r>
            <a:endParaRPr lang="en-US" dirty="0"/>
          </a:p>
          <a:p>
            <a:pPr lvl="1"/>
            <a:endParaRPr lang="en-US" dirty="0"/>
          </a:p>
          <a:p>
            <a:pPr lvl="1"/>
            <a:endParaRPr lang="en-US" dirty="0"/>
          </a:p>
          <a:p>
            <a:pPr lvl="1"/>
            <a:endParaRPr lang="en-US" dirty="0" smtClean="0"/>
          </a:p>
          <a:p>
            <a:pPr lvl="1"/>
            <a:endParaRPr lang="en-US" dirty="0" smtClean="0"/>
          </a:p>
          <a:p>
            <a:endParaRPr lang="en-US" dirty="0" smtClean="0"/>
          </a:p>
        </p:txBody>
      </p:sp>
      <p:pic>
        <p:nvPicPr>
          <p:cNvPr id="7"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3" y="2030223"/>
            <a:ext cx="6439992" cy="35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140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025835" y="2263412"/>
            <a:ext cx="4077322" cy="4197145"/>
            <a:chOff x="4025835" y="2373998"/>
            <a:chExt cx="4077322" cy="4086560"/>
          </a:xfrm>
        </p:grpSpPr>
        <p:cxnSp>
          <p:nvCxnSpPr>
            <p:cNvPr id="3" name="Straight Connector 2"/>
            <p:cNvCxnSpPr/>
            <p:nvPr/>
          </p:nvCxnSpPr>
          <p:spPr>
            <a:xfrm>
              <a:off x="4025835" y="2373998"/>
              <a:ext cx="0" cy="4078731"/>
            </a:xfrm>
            <a:prstGeom prst="line">
              <a:avLst/>
            </a:prstGeom>
            <a:ln>
              <a:gradFill flip="none" rotWithShape="1">
                <a:gsLst>
                  <a:gs pos="0">
                    <a:srgbClr val="02162E">
                      <a:alpha val="0"/>
                    </a:srgbClr>
                  </a:gs>
                  <a:gs pos="28000">
                    <a:srgbClr val="02162E"/>
                  </a:gs>
                  <a:gs pos="67000">
                    <a:srgbClr val="02162E"/>
                  </a:gs>
                  <a:gs pos="100000">
                    <a:srgbClr val="02162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103157" y="2381827"/>
              <a:ext cx="0" cy="4078731"/>
            </a:xfrm>
            <a:prstGeom prst="line">
              <a:avLst/>
            </a:prstGeom>
            <a:ln>
              <a:gradFill flip="none" rotWithShape="1">
                <a:gsLst>
                  <a:gs pos="0">
                    <a:srgbClr val="02162E">
                      <a:alpha val="0"/>
                    </a:srgbClr>
                  </a:gs>
                  <a:gs pos="28000">
                    <a:srgbClr val="02162E"/>
                  </a:gs>
                  <a:gs pos="67000">
                    <a:srgbClr val="02162E"/>
                  </a:gs>
                  <a:gs pos="100000">
                    <a:srgbClr val="02162E">
                      <a:alpha val="0"/>
                    </a:srgbClr>
                  </a:gs>
                </a:gsLst>
                <a:lin ang="162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bwMode="auto">
          <a:xfrm>
            <a:off x="4235696" y="1458359"/>
            <a:ext cx="3657600" cy="1024128"/>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597"/>
            <a:r>
              <a:rPr lang="en-US" sz="2400" kern="0" dirty="0">
                <a:solidFill>
                  <a:prstClr val="white"/>
                </a:solidFill>
                <a:latin typeface="Segoe UI Light" panose="020B0502040204020203" pitchFamily="34" charset="0"/>
                <a:cs typeface="Segoe UI Light" panose="020B0502040204020203" pitchFamily="34" charset="0"/>
              </a:rPr>
              <a:t>Analyze and act </a:t>
            </a:r>
          </a:p>
          <a:p>
            <a:pPr algn="ctr" defTabSz="932597"/>
            <a:r>
              <a:rPr lang="en-US" sz="2400" kern="0" dirty="0">
                <a:solidFill>
                  <a:prstClr val="white"/>
                </a:solidFill>
                <a:latin typeface="Segoe UI Light" panose="020B0502040204020203" pitchFamily="34" charset="0"/>
                <a:cs typeface="Segoe UI Light" panose="020B0502040204020203" pitchFamily="34" charset="0"/>
              </a:rPr>
              <a:t>on new data</a:t>
            </a:r>
          </a:p>
        </p:txBody>
      </p:sp>
      <p:sp>
        <p:nvSpPr>
          <p:cNvPr id="63" name="Rectangle 62"/>
          <p:cNvSpPr/>
          <p:nvPr/>
        </p:nvSpPr>
        <p:spPr bwMode="auto">
          <a:xfrm>
            <a:off x="8313018" y="1454644"/>
            <a:ext cx="3657600" cy="102784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597">
              <a:defRPr/>
            </a:pPr>
            <a:r>
              <a:rPr lang="en-US" sz="2400" kern="0" dirty="0">
                <a:solidFill>
                  <a:schemeClr val="bg1"/>
                </a:solidFill>
                <a:latin typeface="Segoe UI Light" panose="020B0502040204020203" pitchFamily="34" charset="0"/>
                <a:cs typeface="Segoe UI Light" panose="020B0502040204020203" pitchFamily="34" charset="0"/>
              </a:rPr>
              <a:t>Integrate and transform</a:t>
            </a:r>
          </a:p>
          <a:p>
            <a:pPr lvl="0" algn="ctr" defTabSz="932597">
              <a:defRPr/>
            </a:pPr>
            <a:r>
              <a:rPr lang="en-US" sz="2400" kern="0" dirty="0">
                <a:solidFill>
                  <a:schemeClr val="bg1"/>
                </a:solidFill>
                <a:latin typeface="Segoe UI Light" panose="020B0502040204020203" pitchFamily="34" charset="0"/>
                <a:cs typeface="Segoe UI Light" panose="020B0502040204020203" pitchFamily="34" charset="0"/>
              </a:rPr>
              <a:t> business processes</a:t>
            </a:r>
          </a:p>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58374" y="1454644"/>
            <a:ext cx="3657600" cy="102784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597">
              <a:defRPr/>
            </a:pPr>
            <a:r>
              <a:rPr lang="en-US" sz="2400" kern="0" dirty="0">
                <a:solidFill>
                  <a:schemeClr val="bg1"/>
                </a:solidFill>
                <a:latin typeface="Segoe UI Light" panose="020B0502040204020203" pitchFamily="34" charset="0"/>
                <a:cs typeface="Segoe UI Light" panose="020B0502040204020203" pitchFamily="34" charset="0"/>
              </a:rPr>
              <a:t>Connect and scale </a:t>
            </a:r>
          </a:p>
          <a:p>
            <a:pPr lvl="0" algn="ctr" defTabSz="932597">
              <a:defRPr/>
            </a:pPr>
            <a:r>
              <a:rPr lang="en-US" sz="2400" kern="0" dirty="0">
                <a:solidFill>
                  <a:schemeClr val="bg1"/>
                </a:solidFill>
                <a:latin typeface="Segoe UI Light" panose="020B0502040204020203" pitchFamily="34" charset="0"/>
                <a:cs typeface="Segoe UI Light" panose="020B0502040204020203" pitchFamily="34" charset="0"/>
              </a:rPr>
              <a:t>with efficiency</a:t>
            </a:r>
          </a:p>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Title 1"/>
          <p:cNvSpPr>
            <a:spLocks noGrp="1"/>
          </p:cNvSpPr>
          <p:nvPr>
            <p:ph type="title"/>
          </p:nvPr>
        </p:nvSpPr>
        <p:spPr/>
        <p:txBody>
          <a:bodyPr/>
          <a:lstStyle/>
          <a:p>
            <a:pPr algn="ctr"/>
            <a:r>
              <a:rPr lang="en-US" dirty="0"/>
              <a:t>Introducing Azure IoT Suite</a:t>
            </a:r>
            <a:endParaRPr lang="en-US" sz="3598" i="1" dirty="0"/>
          </a:p>
        </p:txBody>
      </p:sp>
      <p:sp>
        <p:nvSpPr>
          <p:cNvPr id="26" name="Freeform 539"/>
          <p:cNvSpPr>
            <a:spLocks noChangeAspect="1"/>
          </p:cNvSpPr>
          <p:nvPr/>
        </p:nvSpPr>
        <p:spPr bwMode="auto">
          <a:xfrm>
            <a:off x="4650540" y="2742759"/>
            <a:ext cx="3159703" cy="182861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alpha val="45000"/>
            </a:srgb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597"/>
            <a:endParaRPr lang="en-US" sz="2800" kern="0">
              <a:solidFill>
                <a:prstClr val="white"/>
              </a:solidFill>
              <a:latin typeface="Segoe UI Light" panose="020B0502040204020203" pitchFamily="34" charset="0"/>
              <a:cs typeface="Segoe UI Light" panose="020B0502040204020203" pitchFamily="34" charset="0"/>
            </a:endParaRPr>
          </a:p>
        </p:txBody>
      </p:sp>
      <p:grpSp>
        <p:nvGrpSpPr>
          <p:cNvPr id="30" name="Group 29"/>
          <p:cNvGrpSpPr/>
          <p:nvPr/>
        </p:nvGrpSpPr>
        <p:grpSpPr>
          <a:xfrm>
            <a:off x="7557320" y="3407258"/>
            <a:ext cx="3879761" cy="895017"/>
            <a:chOff x="7517027" y="2319571"/>
            <a:chExt cx="3879761" cy="895017"/>
          </a:xfrm>
        </p:grpSpPr>
        <p:pic>
          <p:nvPicPr>
            <p:cNvPr id="31" name="Picture 30"/>
            <p:cNvPicPr>
              <a:picLocks noChangeAspect="1"/>
            </p:cNvPicPr>
            <p:nvPr/>
          </p:nvPicPr>
          <p:blipFill>
            <a:blip r:embed="rId3"/>
            <a:stretch>
              <a:fillRect/>
            </a:stretch>
          </p:blipFill>
          <p:spPr>
            <a:xfrm rot="5400000">
              <a:off x="10422090" y="2349395"/>
              <a:ext cx="414614" cy="667691"/>
            </a:xfrm>
            <a:prstGeom prst="rect">
              <a:avLst/>
            </a:prstGeom>
          </p:spPr>
        </p:pic>
        <p:sp>
          <p:nvSpPr>
            <p:cNvPr id="32" name="TextBox 31"/>
            <p:cNvSpPr txBox="1"/>
            <p:nvPr/>
          </p:nvSpPr>
          <p:spPr>
            <a:xfrm>
              <a:off x="9862009" y="2752923"/>
              <a:ext cx="1534779" cy="4616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smtClean="0">
                  <a:ln>
                    <a:noFill/>
                  </a:ln>
                  <a:gradFill>
                    <a:gsLst>
                      <a:gs pos="2917">
                        <a:srgbClr val="FFFFFF"/>
                      </a:gs>
                      <a:gs pos="30000">
                        <a:srgbClr val="FFFFFF"/>
                      </a:gs>
                    </a:gsLst>
                    <a:lin ang="5400000" scaled="0"/>
                  </a:gradFill>
                  <a:effectLst/>
                  <a:uLnTx/>
                  <a:uFillTx/>
                </a:rPr>
                <a:t>Business Systems</a:t>
              </a:r>
            </a:p>
          </p:txBody>
        </p:sp>
        <p:grpSp>
          <p:nvGrpSpPr>
            <p:cNvPr id="33" name="Group 32"/>
            <p:cNvGrpSpPr/>
            <p:nvPr/>
          </p:nvGrpSpPr>
          <p:grpSpPr>
            <a:xfrm>
              <a:off x="7517027" y="2319571"/>
              <a:ext cx="3793961" cy="784046"/>
              <a:chOff x="7517027" y="2319571"/>
              <a:chExt cx="3793961" cy="784046"/>
            </a:xfrm>
          </p:grpSpPr>
          <p:sp>
            <p:nvSpPr>
              <p:cNvPr id="34" name="Rectangle 33"/>
              <p:cNvSpPr/>
              <p:nvPr/>
            </p:nvSpPr>
            <p:spPr bwMode="auto">
              <a:xfrm>
                <a:off x="9939388" y="2319571"/>
                <a:ext cx="1371600" cy="784046"/>
              </a:xfrm>
              <a:prstGeom prst="rect">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 name="Group 34"/>
              <p:cNvGrpSpPr/>
              <p:nvPr/>
            </p:nvGrpSpPr>
            <p:grpSpPr>
              <a:xfrm>
                <a:off x="7517027" y="2668261"/>
                <a:ext cx="2344982" cy="193899"/>
                <a:chOff x="7517027" y="2668261"/>
                <a:chExt cx="2344982" cy="193899"/>
              </a:xfrm>
            </p:grpSpPr>
            <p:cxnSp>
              <p:nvCxnSpPr>
                <p:cNvPr id="36" name="Straight Connector 35"/>
                <p:cNvCxnSpPr/>
                <p:nvPr/>
              </p:nvCxnSpPr>
              <p:spPr>
                <a:xfrm>
                  <a:off x="7517027" y="2762802"/>
                  <a:ext cx="2344982" cy="0"/>
                </a:xfrm>
                <a:prstGeom prst="line">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37" name="TextBox 36"/>
                <p:cNvSpPr txBox="1"/>
                <p:nvPr/>
              </p:nvSpPr>
              <p:spPr>
                <a:xfrm>
                  <a:off x="7974327" y="2668261"/>
                  <a:ext cx="1635064" cy="193899"/>
                </a:xfrm>
                <a:prstGeom prst="rect">
                  <a:avLst/>
                </a:prstGeom>
                <a:solidFill>
                  <a:srgbClr val="002050"/>
                </a:solidFill>
              </p:spPr>
              <p:txBody>
                <a:bodyPr wrap="none" lIns="0" tIns="0" rIns="0" bIns="0" rtlCol="0">
                  <a:spAutoFit/>
                </a:bodyPr>
                <a:lstStyle>
                  <a:defPPr>
                    <a:defRPr lang="en-US"/>
                  </a:defPPr>
                  <a:lvl1pPr algn="r">
                    <a:lnSpc>
                      <a:spcPct val="90000"/>
                    </a:lnSpc>
                    <a:spcAft>
                      <a:spcPts val="600"/>
                    </a:spcAft>
                    <a:defRPr sz="1400">
                      <a:solidFill>
                        <a:schemeClr val="tx1">
                          <a:alpha val="55000"/>
                        </a:schemeClr>
                      </a:solidFill>
                    </a:defRPr>
                  </a:lvl1p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FFFFFF">
                          <a:alpha val="55000"/>
                        </a:srgbClr>
                      </a:solidFill>
                      <a:effectLst/>
                      <a:uLnTx/>
                      <a:uFillTx/>
                    </a:rPr>
                    <a:t>10101001110100101</a:t>
                  </a:r>
                  <a:endParaRPr kumimoji="0" lang="en-US" sz="1400" b="0" i="0" u="none" strike="noStrike" kern="0" cap="none" spc="0" normalizeH="0" baseline="0" noProof="0" dirty="0">
                    <a:ln>
                      <a:noFill/>
                    </a:ln>
                    <a:solidFill>
                      <a:srgbClr val="FFFFFF">
                        <a:alpha val="55000"/>
                      </a:srgbClr>
                    </a:solidFill>
                    <a:effectLst/>
                    <a:uLnTx/>
                    <a:uFillTx/>
                  </a:endParaRPr>
                </a:p>
              </p:txBody>
            </p:sp>
          </p:grpSp>
        </p:grpSp>
      </p:grpSp>
      <p:grpSp>
        <p:nvGrpSpPr>
          <p:cNvPr id="38" name="Group 37"/>
          <p:cNvGrpSpPr/>
          <p:nvPr/>
        </p:nvGrpSpPr>
        <p:grpSpPr>
          <a:xfrm>
            <a:off x="2034784" y="3768037"/>
            <a:ext cx="3624070" cy="193899"/>
            <a:chOff x="2375136" y="2747786"/>
            <a:chExt cx="3624070" cy="193899"/>
          </a:xfrm>
        </p:grpSpPr>
        <p:cxnSp>
          <p:nvCxnSpPr>
            <p:cNvPr id="39" name="Straight Arrow Connector 38"/>
            <p:cNvCxnSpPr/>
            <p:nvPr/>
          </p:nvCxnSpPr>
          <p:spPr>
            <a:xfrm flipH="1" flipV="1">
              <a:off x="2375136" y="2831129"/>
              <a:ext cx="3624070" cy="27213"/>
            </a:xfrm>
            <a:prstGeom prst="straightConnector1">
              <a:avLst/>
            </a:prstGeom>
            <a:noFill/>
            <a:ln w="15875" cap="flat" cmpd="sng" algn="ctr">
              <a:gradFill flip="none" rotWithShape="1">
                <a:gsLst>
                  <a:gs pos="13000">
                    <a:srgbClr val="FFFFFF"/>
                  </a:gs>
                  <a:gs pos="0">
                    <a:srgbClr val="107C10">
                      <a:lumMod val="5000"/>
                      <a:lumOff val="95000"/>
                      <a:alpha val="0"/>
                    </a:srgbClr>
                  </a:gs>
                  <a:gs pos="40000">
                    <a:srgbClr val="FFFFFF"/>
                  </a:gs>
                </a:gsLst>
                <a:lin ang="0" scaled="1"/>
                <a:tileRect/>
              </a:gradFill>
              <a:prstDash val="solid"/>
              <a:headEnd type="none" w="sm" len="sm"/>
              <a:tailEnd type="triangle" w="lg" len="lg"/>
            </a:ln>
            <a:effectLst/>
          </p:spPr>
        </p:cxnSp>
        <p:sp>
          <p:nvSpPr>
            <p:cNvPr id="40" name="TextBox 39"/>
            <p:cNvSpPr txBox="1"/>
            <p:nvPr/>
          </p:nvSpPr>
          <p:spPr>
            <a:xfrm>
              <a:off x="2768411" y="2747786"/>
              <a:ext cx="2603547" cy="193899"/>
            </a:xfrm>
            <a:prstGeom prst="rect">
              <a:avLst/>
            </a:prstGeom>
            <a:solidFill>
              <a:srgbClr val="002050"/>
            </a:solidFill>
          </p:spPr>
          <p:txBody>
            <a:bodyPr wrap="square" lIns="0" tIns="0" rIns="0" bIns="0" rtlCol="0">
              <a:spAutoFit/>
            </a:bodyPr>
            <a:lstStyle/>
            <a:p>
              <a:pPr marL="0" marR="0" lvl="0" indent="0" algn="just"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FFFFFF">
                      <a:alpha val="55000"/>
                    </a:srgbClr>
                  </a:solidFill>
                  <a:effectLst/>
                  <a:uLnTx/>
                  <a:uFillTx/>
                </a:rPr>
                <a:t>101010101101000110100010111</a:t>
              </a:r>
            </a:p>
          </p:txBody>
        </p:sp>
      </p:grpSp>
      <p:sp>
        <p:nvSpPr>
          <p:cNvPr id="41" name="Freeform 40"/>
          <p:cNvSpPr>
            <a:spLocks noChangeAspect="1" noEditPoints="1"/>
          </p:cNvSpPr>
          <p:nvPr/>
        </p:nvSpPr>
        <p:spPr bwMode="black">
          <a:xfrm>
            <a:off x="735960" y="4953166"/>
            <a:ext cx="400987" cy="39935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42" name="Group 41"/>
          <p:cNvGrpSpPr>
            <a:grpSpLocks noChangeAspect="1"/>
          </p:cNvGrpSpPr>
          <p:nvPr/>
        </p:nvGrpSpPr>
        <p:grpSpPr bwMode="black">
          <a:xfrm>
            <a:off x="685963" y="5750448"/>
            <a:ext cx="450984" cy="526147"/>
            <a:chOff x="396875" y="1300163"/>
            <a:chExt cx="1162051" cy="1355725"/>
          </a:xfrm>
          <a:solidFill>
            <a:srgbClr val="FFFFFF"/>
          </a:solidFill>
        </p:grpSpPr>
        <p:sp>
          <p:nvSpPr>
            <p:cNvPr id="43" name="Freeform 42"/>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 name="Freeform 43"/>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45" name="Freeform 44"/>
          <p:cNvSpPr>
            <a:spLocks noEditPoints="1"/>
          </p:cNvSpPr>
          <p:nvPr/>
        </p:nvSpPr>
        <p:spPr bwMode="black">
          <a:xfrm>
            <a:off x="2520357" y="4953166"/>
            <a:ext cx="363076" cy="440553"/>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45"/>
          <p:cNvSpPr/>
          <p:nvPr/>
        </p:nvSpPr>
        <p:spPr>
          <a:xfrm>
            <a:off x="2184872" y="5574168"/>
            <a:ext cx="1034045" cy="1001307"/>
          </a:xfrm>
          <a:prstGeom prst="ellipse">
            <a:avLst/>
          </a:prstGeom>
          <a:noFill/>
          <a:ln w="1587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mj-lt"/>
              </a:rPr>
              <a:t>And</a:t>
            </a:r>
            <a:r>
              <a:rPr kumimoji="0" lang="en-US" sz="1836" b="0" i="0" u="none" strike="noStrike" kern="0" cap="none" spc="0" normalizeH="0" baseline="0" noProof="0" dirty="0">
                <a:ln>
                  <a:noFill/>
                </a:ln>
                <a:solidFill>
                  <a:srgbClr val="FFFFFF"/>
                </a:solidFill>
                <a:effectLst/>
                <a:uLnTx/>
                <a:uFillTx/>
                <a:latin typeface="Segoe UI"/>
                <a:ea typeface="+mn-ea"/>
                <a:cs typeface="+mn-cs"/>
              </a:rPr>
              <a:t> </a:t>
            </a:r>
            <a:r>
              <a:rPr lang="en-US" sz="1200" kern="0" dirty="0">
                <a:solidFill>
                  <a:srgbClr val="FFFFFF"/>
                </a:solidFill>
                <a:latin typeface="+mj-lt"/>
              </a:rPr>
              <a:t>more</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2588" y="4944618"/>
            <a:ext cx="392128" cy="447541"/>
          </a:xfrm>
          <a:prstGeom prst="rect">
            <a:avLst/>
          </a:prstGeom>
        </p:spPr>
      </p:pic>
      <p:sp>
        <p:nvSpPr>
          <p:cNvPr id="48" name="Rectangle 47"/>
          <p:cNvSpPr/>
          <p:nvPr/>
        </p:nvSpPr>
        <p:spPr>
          <a:xfrm>
            <a:off x="1190191" y="5574169"/>
            <a:ext cx="1276922" cy="1001307"/>
          </a:xfrm>
          <a:prstGeom prst="rect">
            <a:avLst/>
          </a:prstGeom>
          <a:noFill/>
          <a:ln w="1587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j-lt"/>
                <a:ea typeface="+mn-ea"/>
                <a:cs typeface="+mn-cs"/>
              </a:rPr>
              <a:t>Real-time operating systems</a:t>
            </a:r>
          </a:p>
        </p:txBody>
      </p:sp>
      <p:sp>
        <p:nvSpPr>
          <p:cNvPr id="58" name="Flowchart: Process 57"/>
          <p:cNvSpPr/>
          <p:nvPr/>
        </p:nvSpPr>
        <p:spPr>
          <a:xfrm>
            <a:off x="5785337" y="5451182"/>
            <a:ext cx="1304844" cy="246221"/>
          </a:xfrm>
          <a:prstGeom prst="flowChartProcess">
            <a:avLst/>
          </a:prstGeom>
          <a:noFill/>
          <a:ln w="12700" cap="flat" cmpd="sng" algn="ctr">
            <a:noFill/>
            <a:prstDash val="solid"/>
            <a:miter lim="800000"/>
          </a:ln>
          <a:effectLst/>
        </p:spPr>
        <p:txBody>
          <a:bodyPr wrap="none" lIns="0" tIns="0" rIns="0" bIns="0" rtlCol="0" anchor="ctr">
            <a:spAutoFit/>
          </a:bodyPr>
          <a:lstStyle/>
          <a:p>
            <a:pPr algn="ctr" defTabSz="932597">
              <a:defRPr/>
            </a:pPr>
            <a:r>
              <a:rPr lang="en-US" sz="1600" kern="0" dirty="0" smtClean="0">
                <a:solidFill>
                  <a:prstClr val="white"/>
                </a:solidFill>
                <a:latin typeface="Segoe UI Light" panose="020B0502040204020203" pitchFamily="34" charset="0"/>
                <a:cs typeface="Segoe UI Light" panose="020B0502040204020203" pitchFamily="34" charset="0"/>
              </a:rPr>
              <a:t>Device Registry</a:t>
            </a: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59" name="Flowchart: Process 58"/>
          <p:cNvSpPr/>
          <p:nvPr/>
        </p:nvSpPr>
        <p:spPr>
          <a:xfrm>
            <a:off x="5677936" y="5842681"/>
            <a:ext cx="1519647" cy="246221"/>
          </a:xfrm>
          <a:prstGeom prst="flowChartProcess">
            <a:avLst/>
          </a:prstGeom>
          <a:noFill/>
          <a:ln w="12700" cap="flat" cmpd="sng" algn="ctr">
            <a:noFill/>
            <a:prstDash val="solid"/>
            <a:miter lim="800000"/>
          </a:ln>
          <a:effectLst/>
        </p:spPr>
        <p:txBody>
          <a:bodyPr wrap="none" lIns="0" tIns="0" rIns="0" bIns="0" rtlCol="0" anchor="ctr">
            <a:spAutoFit/>
          </a:bodyPr>
          <a:lstStyle/>
          <a:p>
            <a:pPr algn="ctr" defTabSz="932597">
              <a:defRPr/>
            </a:pPr>
            <a:r>
              <a:rPr lang="en-US" sz="1600" kern="0" dirty="0" smtClean="0">
                <a:solidFill>
                  <a:prstClr val="white"/>
                </a:solidFill>
                <a:latin typeface="Segoe UI Light" panose="020B0502040204020203" pitchFamily="34" charset="0"/>
                <a:cs typeface="Segoe UI Light" panose="020B0502040204020203" pitchFamily="34" charset="0"/>
              </a:rPr>
              <a:t>Rules and Actions</a:t>
            </a: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60" name="Flowchart: Process 59"/>
          <p:cNvSpPr/>
          <p:nvPr/>
        </p:nvSpPr>
        <p:spPr>
          <a:xfrm>
            <a:off x="6062657" y="5079059"/>
            <a:ext cx="750205" cy="246221"/>
          </a:xfrm>
          <a:prstGeom prst="flowChartProcess">
            <a:avLst/>
          </a:prstGeom>
          <a:noFill/>
          <a:ln w="12700" cap="flat" cmpd="sng" algn="ctr">
            <a:noFill/>
            <a:prstDash val="solid"/>
            <a:miter lim="800000"/>
          </a:ln>
          <a:effectLst/>
        </p:spPr>
        <p:txBody>
          <a:bodyPr wrap="none" lIns="0" tIns="0" rIns="0" bIns="0" rtlCol="0" anchor="ctr">
            <a:spAutoFit/>
          </a:bodyPr>
          <a:lstStyle/>
          <a:p>
            <a:pPr algn="ctr" defTabSz="932597">
              <a:defRPr/>
            </a:pPr>
            <a:r>
              <a:rPr lang="en-US" sz="1600" kern="0" dirty="0" smtClean="0">
                <a:solidFill>
                  <a:prstClr val="white"/>
                </a:solidFill>
                <a:latin typeface="Segoe UI Light" panose="020B0502040204020203" pitchFamily="34" charset="0"/>
                <a:cs typeface="Segoe UI Light" panose="020B0502040204020203" pitchFamily="34" charset="0"/>
              </a:rPr>
              <a:t>Analytics</a:t>
            </a:r>
            <a:endParaRPr lang="en-US" sz="1600" kern="0" dirty="0">
              <a:solidFill>
                <a:prstClr val="white"/>
              </a:solidFill>
              <a:latin typeface="Segoe UI Light" panose="020B0502040204020203" pitchFamily="34" charset="0"/>
              <a:cs typeface="Segoe UI Light" panose="020B0502040204020203" pitchFamily="34" charset="0"/>
            </a:endParaRPr>
          </a:p>
        </p:txBody>
      </p:sp>
      <p:sp>
        <p:nvSpPr>
          <p:cNvPr id="61" name="Flowchart: Process 60"/>
          <p:cNvSpPr/>
          <p:nvPr/>
        </p:nvSpPr>
        <p:spPr>
          <a:xfrm>
            <a:off x="5265964" y="6220841"/>
            <a:ext cx="2343591" cy="246221"/>
          </a:xfrm>
          <a:prstGeom prst="flowChartProcess">
            <a:avLst/>
          </a:prstGeom>
          <a:noFill/>
          <a:ln w="12700" cap="flat" cmpd="sng" algn="ctr">
            <a:noFill/>
            <a:prstDash val="solid"/>
            <a:miter lim="800000"/>
          </a:ln>
          <a:effectLst/>
        </p:spPr>
        <p:txBody>
          <a:bodyPr wrap="none" lIns="0" tIns="0" rIns="0" bIns="0" rtlCol="0" anchor="ctr">
            <a:spAutoFit/>
          </a:bodyPr>
          <a:lstStyle/>
          <a:p>
            <a:pPr algn="ctr" defTabSz="932597">
              <a:defRPr/>
            </a:pPr>
            <a:r>
              <a:rPr lang="en-US" sz="1600" kern="0" dirty="0" smtClean="0">
                <a:solidFill>
                  <a:prstClr val="white"/>
                </a:solidFill>
                <a:latin typeface="Segoe UI Light" panose="020B0502040204020203" pitchFamily="34" charset="0"/>
                <a:cs typeface="Segoe UI Light" panose="020B0502040204020203" pitchFamily="34" charset="0"/>
              </a:rPr>
              <a:t>Dashboards &amp; Visualization</a:t>
            </a:r>
            <a:endParaRPr lang="en-US" sz="1600" kern="0" dirty="0">
              <a:solidFill>
                <a:prstClr val="white"/>
              </a:solidFill>
              <a:latin typeface="Segoe UI Light" panose="020B0502040204020203" pitchFamily="34" charset="0"/>
              <a:cs typeface="Segoe UI Light" panose="020B0502040204020203" pitchFamily="34" charset="0"/>
            </a:endParaRPr>
          </a:p>
        </p:txBody>
      </p:sp>
      <p:pic>
        <p:nvPicPr>
          <p:cNvPr id="62" name="Picture 61"/>
          <p:cNvPicPr>
            <a:picLocks noChangeAspect="1"/>
          </p:cNvPicPr>
          <p:nvPr/>
        </p:nvPicPr>
        <p:blipFill rotWithShape="1">
          <a:blip r:embed="rId5"/>
          <a:srcRect l="77624" t="-13675"/>
          <a:stretch/>
        </p:blipFill>
        <p:spPr>
          <a:xfrm>
            <a:off x="973600" y="3458466"/>
            <a:ext cx="1012009" cy="784046"/>
          </a:xfrm>
          <a:prstGeom prst="rect">
            <a:avLst/>
          </a:prstGeom>
        </p:spPr>
      </p:pic>
      <p:sp>
        <p:nvSpPr>
          <p:cNvPr id="82" name="Freeform 25"/>
          <p:cNvSpPr>
            <a:spLocks noChangeAspect="1" noEditPoints="1"/>
          </p:cNvSpPr>
          <p:nvPr/>
        </p:nvSpPr>
        <p:spPr bwMode="black">
          <a:xfrm>
            <a:off x="9867200" y="5094447"/>
            <a:ext cx="432502" cy="191542"/>
          </a:xfrm>
          <a:custGeom>
            <a:avLst/>
            <a:gdLst>
              <a:gd name="T0" fmla="*/ 769 w 953"/>
              <a:gd name="T1" fmla="*/ 7 h 420"/>
              <a:gd name="T2" fmla="*/ 639 w 953"/>
              <a:gd name="T3" fmla="*/ 7 h 420"/>
              <a:gd name="T4" fmla="*/ 639 w 953"/>
              <a:gd name="T5" fmla="*/ 318 h 420"/>
              <a:gd name="T6" fmla="*/ 525 w 953"/>
              <a:gd name="T7" fmla="*/ 7 h 420"/>
              <a:gd name="T8" fmla="*/ 411 w 953"/>
              <a:gd name="T9" fmla="*/ 7 h 420"/>
              <a:gd name="T10" fmla="*/ 314 w 953"/>
              <a:gd name="T11" fmla="*/ 267 h 420"/>
              <a:gd name="T12" fmla="*/ 182 w 953"/>
              <a:gd name="T13" fmla="*/ 162 h 420"/>
              <a:gd name="T14" fmla="*/ 110 w 953"/>
              <a:gd name="T15" fmla="*/ 116 h 420"/>
              <a:gd name="T16" fmla="*/ 170 w 953"/>
              <a:gd name="T17" fmla="*/ 89 h 420"/>
              <a:gd name="T18" fmla="*/ 265 w 953"/>
              <a:gd name="T19" fmla="*/ 115 h 420"/>
              <a:gd name="T20" fmla="*/ 311 w 953"/>
              <a:gd name="T21" fmla="*/ 35 h 420"/>
              <a:gd name="T22" fmla="*/ 163 w 953"/>
              <a:gd name="T23" fmla="*/ 0 h 420"/>
              <a:gd name="T24" fmla="*/ 162 w 953"/>
              <a:gd name="T25" fmla="*/ 0 h 420"/>
              <a:gd name="T26" fmla="*/ 32 w 953"/>
              <a:gd name="T27" fmla="*/ 48 h 420"/>
              <a:gd name="T28" fmla="*/ 0 w 953"/>
              <a:gd name="T29" fmla="*/ 124 h 420"/>
              <a:gd name="T30" fmla="*/ 45 w 953"/>
              <a:gd name="T31" fmla="*/ 216 h 420"/>
              <a:gd name="T32" fmla="*/ 134 w 953"/>
              <a:gd name="T33" fmla="*/ 256 h 420"/>
              <a:gd name="T34" fmla="*/ 199 w 953"/>
              <a:gd name="T35" fmla="*/ 298 h 420"/>
              <a:gd name="T36" fmla="*/ 191 w 953"/>
              <a:gd name="T37" fmla="*/ 318 h 420"/>
              <a:gd name="T38" fmla="*/ 149 w 953"/>
              <a:gd name="T39" fmla="*/ 332 h 420"/>
              <a:gd name="T40" fmla="*/ 41 w 953"/>
              <a:gd name="T41" fmla="*/ 301 h 420"/>
              <a:gd name="T42" fmla="*/ 0 w 953"/>
              <a:gd name="T43" fmla="*/ 381 h 420"/>
              <a:gd name="T44" fmla="*/ 148 w 953"/>
              <a:gd name="T45" fmla="*/ 420 h 420"/>
              <a:gd name="T46" fmla="*/ 155 w 953"/>
              <a:gd name="T47" fmla="*/ 420 h 420"/>
              <a:gd name="T48" fmla="*/ 267 w 953"/>
              <a:gd name="T49" fmla="*/ 382 h 420"/>
              <a:gd name="T50" fmla="*/ 272 w 953"/>
              <a:gd name="T51" fmla="*/ 378 h 420"/>
              <a:gd name="T52" fmla="*/ 259 w 953"/>
              <a:gd name="T53" fmla="*/ 413 h 420"/>
              <a:gd name="T54" fmla="*/ 378 w 953"/>
              <a:gd name="T55" fmla="*/ 413 h 420"/>
              <a:gd name="T56" fmla="*/ 398 w 953"/>
              <a:gd name="T57" fmla="*/ 353 h 420"/>
              <a:gd name="T58" fmla="*/ 467 w 953"/>
              <a:gd name="T59" fmla="*/ 364 h 420"/>
              <a:gd name="T60" fmla="*/ 535 w 953"/>
              <a:gd name="T61" fmla="*/ 353 h 420"/>
              <a:gd name="T62" fmla="*/ 555 w 953"/>
              <a:gd name="T63" fmla="*/ 413 h 420"/>
              <a:gd name="T64" fmla="*/ 748 w 953"/>
              <a:gd name="T65" fmla="*/ 413 h 420"/>
              <a:gd name="T66" fmla="*/ 748 w 953"/>
              <a:gd name="T67" fmla="*/ 288 h 420"/>
              <a:gd name="T68" fmla="*/ 790 w 953"/>
              <a:gd name="T69" fmla="*/ 288 h 420"/>
              <a:gd name="T70" fmla="*/ 953 w 953"/>
              <a:gd name="T71" fmla="*/ 149 h 420"/>
              <a:gd name="T72" fmla="*/ 769 w 953"/>
              <a:gd name="T73" fmla="*/ 7 h 420"/>
              <a:gd name="T74" fmla="*/ 467 w 953"/>
              <a:gd name="T75" fmla="*/ 273 h 420"/>
              <a:gd name="T76" fmla="*/ 426 w 953"/>
              <a:gd name="T77" fmla="*/ 266 h 420"/>
              <a:gd name="T78" fmla="*/ 467 w 953"/>
              <a:gd name="T79" fmla="*/ 135 h 420"/>
              <a:gd name="T80" fmla="*/ 468 w 953"/>
              <a:gd name="T81" fmla="*/ 135 h 420"/>
              <a:gd name="T82" fmla="*/ 508 w 953"/>
              <a:gd name="T83" fmla="*/ 266 h 420"/>
              <a:gd name="T84" fmla="*/ 467 w 953"/>
              <a:gd name="T85" fmla="*/ 273 h 420"/>
              <a:gd name="T86" fmla="*/ 777 w 953"/>
              <a:gd name="T87" fmla="*/ 198 h 420"/>
              <a:gd name="T88" fmla="*/ 748 w 953"/>
              <a:gd name="T89" fmla="*/ 198 h 420"/>
              <a:gd name="T90" fmla="*/ 748 w 953"/>
              <a:gd name="T91" fmla="*/ 93 h 420"/>
              <a:gd name="T92" fmla="*/ 777 w 953"/>
              <a:gd name="T93" fmla="*/ 93 h 420"/>
              <a:gd name="T94" fmla="*/ 846 w 953"/>
              <a:gd name="T95" fmla="*/ 145 h 420"/>
              <a:gd name="T96" fmla="*/ 777 w 953"/>
              <a:gd name="T97" fmla="*/ 198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 h="420">
                <a:moveTo>
                  <a:pt x="769" y="7"/>
                </a:moveTo>
                <a:cubicBezTo>
                  <a:pt x="639" y="7"/>
                  <a:pt x="639" y="7"/>
                  <a:pt x="639" y="7"/>
                </a:cubicBezTo>
                <a:cubicBezTo>
                  <a:pt x="639" y="318"/>
                  <a:pt x="639" y="318"/>
                  <a:pt x="639" y="318"/>
                </a:cubicBezTo>
                <a:cubicBezTo>
                  <a:pt x="525" y="7"/>
                  <a:pt x="525" y="7"/>
                  <a:pt x="525" y="7"/>
                </a:cubicBezTo>
                <a:cubicBezTo>
                  <a:pt x="411" y="7"/>
                  <a:pt x="411" y="7"/>
                  <a:pt x="411" y="7"/>
                </a:cubicBezTo>
                <a:cubicBezTo>
                  <a:pt x="314" y="267"/>
                  <a:pt x="314" y="267"/>
                  <a:pt x="314" y="267"/>
                </a:cubicBezTo>
                <a:cubicBezTo>
                  <a:pt x="304" y="202"/>
                  <a:pt x="236" y="179"/>
                  <a:pt x="182" y="162"/>
                </a:cubicBezTo>
                <a:cubicBezTo>
                  <a:pt x="147" y="151"/>
                  <a:pt x="110" y="134"/>
                  <a:pt x="110" y="116"/>
                </a:cubicBezTo>
                <a:cubicBezTo>
                  <a:pt x="111" y="101"/>
                  <a:pt x="130" y="87"/>
                  <a:pt x="170" y="89"/>
                </a:cubicBezTo>
                <a:cubicBezTo>
                  <a:pt x="196" y="90"/>
                  <a:pt x="219" y="92"/>
                  <a:pt x="265" y="115"/>
                </a:cubicBezTo>
                <a:cubicBezTo>
                  <a:pt x="311" y="35"/>
                  <a:pt x="311" y="35"/>
                  <a:pt x="311" y="35"/>
                </a:cubicBezTo>
                <a:cubicBezTo>
                  <a:pt x="268" y="14"/>
                  <a:pt x="210" y="1"/>
                  <a:pt x="163" y="0"/>
                </a:cubicBezTo>
                <a:cubicBezTo>
                  <a:pt x="162" y="0"/>
                  <a:pt x="162" y="0"/>
                  <a:pt x="162" y="0"/>
                </a:cubicBezTo>
                <a:cubicBezTo>
                  <a:pt x="107" y="0"/>
                  <a:pt x="60" y="18"/>
                  <a:pt x="32" y="48"/>
                </a:cubicBezTo>
                <a:cubicBezTo>
                  <a:pt x="12" y="69"/>
                  <a:pt x="1" y="95"/>
                  <a:pt x="0" y="124"/>
                </a:cubicBezTo>
                <a:cubicBezTo>
                  <a:pt x="0" y="164"/>
                  <a:pt x="14" y="193"/>
                  <a:pt x="45" y="216"/>
                </a:cubicBezTo>
                <a:cubicBezTo>
                  <a:pt x="71" y="235"/>
                  <a:pt x="105" y="247"/>
                  <a:pt x="134" y="256"/>
                </a:cubicBezTo>
                <a:cubicBezTo>
                  <a:pt x="170" y="267"/>
                  <a:pt x="200" y="277"/>
                  <a:pt x="199" y="298"/>
                </a:cubicBezTo>
                <a:cubicBezTo>
                  <a:pt x="199" y="306"/>
                  <a:pt x="196" y="313"/>
                  <a:pt x="191" y="318"/>
                </a:cubicBezTo>
                <a:cubicBezTo>
                  <a:pt x="182" y="328"/>
                  <a:pt x="168" y="331"/>
                  <a:pt x="149" y="332"/>
                </a:cubicBezTo>
                <a:cubicBezTo>
                  <a:pt x="112" y="332"/>
                  <a:pt x="84" y="327"/>
                  <a:pt x="41" y="301"/>
                </a:cubicBezTo>
                <a:cubicBezTo>
                  <a:pt x="0" y="381"/>
                  <a:pt x="0" y="381"/>
                  <a:pt x="0" y="381"/>
                </a:cubicBezTo>
                <a:cubicBezTo>
                  <a:pt x="44" y="406"/>
                  <a:pt x="96" y="420"/>
                  <a:pt x="148" y="420"/>
                </a:cubicBezTo>
                <a:cubicBezTo>
                  <a:pt x="155" y="420"/>
                  <a:pt x="155" y="420"/>
                  <a:pt x="155" y="420"/>
                </a:cubicBezTo>
                <a:cubicBezTo>
                  <a:pt x="201" y="419"/>
                  <a:pt x="238" y="406"/>
                  <a:pt x="267" y="382"/>
                </a:cubicBezTo>
                <a:cubicBezTo>
                  <a:pt x="269" y="381"/>
                  <a:pt x="271" y="380"/>
                  <a:pt x="272" y="378"/>
                </a:cubicBezTo>
                <a:cubicBezTo>
                  <a:pt x="259" y="413"/>
                  <a:pt x="259" y="413"/>
                  <a:pt x="259" y="413"/>
                </a:cubicBezTo>
                <a:cubicBezTo>
                  <a:pt x="378" y="413"/>
                  <a:pt x="378" y="413"/>
                  <a:pt x="378" y="413"/>
                </a:cubicBezTo>
                <a:cubicBezTo>
                  <a:pt x="398" y="353"/>
                  <a:pt x="398" y="353"/>
                  <a:pt x="398" y="353"/>
                </a:cubicBezTo>
                <a:cubicBezTo>
                  <a:pt x="419" y="360"/>
                  <a:pt x="442" y="364"/>
                  <a:pt x="467" y="364"/>
                </a:cubicBezTo>
                <a:cubicBezTo>
                  <a:pt x="492" y="364"/>
                  <a:pt x="515" y="360"/>
                  <a:pt x="535" y="353"/>
                </a:cubicBezTo>
                <a:cubicBezTo>
                  <a:pt x="555" y="413"/>
                  <a:pt x="555" y="413"/>
                  <a:pt x="555" y="413"/>
                </a:cubicBezTo>
                <a:cubicBezTo>
                  <a:pt x="748" y="413"/>
                  <a:pt x="748" y="413"/>
                  <a:pt x="748" y="413"/>
                </a:cubicBezTo>
                <a:cubicBezTo>
                  <a:pt x="748" y="288"/>
                  <a:pt x="748" y="288"/>
                  <a:pt x="748" y="288"/>
                </a:cubicBezTo>
                <a:cubicBezTo>
                  <a:pt x="790" y="288"/>
                  <a:pt x="790" y="288"/>
                  <a:pt x="790" y="288"/>
                </a:cubicBezTo>
                <a:cubicBezTo>
                  <a:pt x="892" y="288"/>
                  <a:pt x="953" y="236"/>
                  <a:pt x="953" y="149"/>
                </a:cubicBezTo>
                <a:cubicBezTo>
                  <a:pt x="953" y="52"/>
                  <a:pt x="894" y="7"/>
                  <a:pt x="769" y="7"/>
                </a:cubicBezTo>
                <a:moveTo>
                  <a:pt x="467" y="273"/>
                </a:moveTo>
                <a:cubicBezTo>
                  <a:pt x="452" y="273"/>
                  <a:pt x="438" y="271"/>
                  <a:pt x="426" y="266"/>
                </a:cubicBezTo>
                <a:cubicBezTo>
                  <a:pt x="467" y="135"/>
                  <a:pt x="467" y="135"/>
                  <a:pt x="467" y="135"/>
                </a:cubicBezTo>
                <a:cubicBezTo>
                  <a:pt x="468" y="135"/>
                  <a:pt x="468" y="135"/>
                  <a:pt x="468" y="135"/>
                </a:cubicBezTo>
                <a:cubicBezTo>
                  <a:pt x="508" y="266"/>
                  <a:pt x="508" y="266"/>
                  <a:pt x="508" y="266"/>
                </a:cubicBezTo>
                <a:cubicBezTo>
                  <a:pt x="496" y="271"/>
                  <a:pt x="482" y="273"/>
                  <a:pt x="467" y="273"/>
                </a:cubicBezTo>
                <a:close/>
                <a:moveTo>
                  <a:pt x="777" y="198"/>
                </a:moveTo>
                <a:cubicBezTo>
                  <a:pt x="748" y="198"/>
                  <a:pt x="748" y="198"/>
                  <a:pt x="748" y="198"/>
                </a:cubicBezTo>
                <a:cubicBezTo>
                  <a:pt x="748" y="93"/>
                  <a:pt x="748" y="93"/>
                  <a:pt x="748" y="93"/>
                </a:cubicBezTo>
                <a:cubicBezTo>
                  <a:pt x="777" y="93"/>
                  <a:pt x="777" y="93"/>
                  <a:pt x="777" y="93"/>
                </a:cubicBezTo>
                <a:cubicBezTo>
                  <a:pt x="815" y="93"/>
                  <a:pt x="846" y="106"/>
                  <a:pt x="846" y="145"/>
                </a:cubicBezTo>
                <a:cubicBezTo>
                  <a:pt x="846" y="185"/>
                  <a:pt x="815" y="198"/>
                  <a:pt x="777" y="19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
          <p:cNvSpPr>
            <a:spLocks noChangeAspect="1" noEditPoints="1"/>
          </p:cNvSpPr>
          <p:nvPr/>
        </p:nvSpPr>
        <p:spPr bwMode="black">
          <a:xfrm>
            <a:off x="10779152" y="6117046"/>
            <a:ext cx="906163" cy="20036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noChangeAspect="1" noEditPoints="1"/>
          </p:cNvSpPr>
          <p:nvPr/>
        </p:nvSpPr>
        <p:spPr bwMode="black">
          <a:xfrm>
            <a:off x="9676219" y="5472078"/>
            <a:ext cx="814465" cy="104560"/>
          </a:xfrm>
          <a:custGeom>
            <a:avLst/>
            <a:gdLst>
              <a:gd name="T0" fmla="*/ 329 w 686"/>
              <a:gd name="T1" fmla="*/ 56 h 86"/>
              <a:gd name="T2" fmla="*/ 264 w 686"/>
              <a:gd name="T3" fmla="*/ 86 h 86"/>
              <a:gd name="T4" fmla="*/ 296 w 686"/>
              <a:gd name="T5" fmla="*/ 6 h 86"/>
              <a:gd name="T6" fmla="*/ 316 w 686"/>
              <a:gd name="T7" fmla="*/ 6 h 86"/>
              <a:gd name="T8" fmla="*/ 348 w 686"/>
              <a:gd name="T9" fmla="*/ 86 h 86"/>
              <a:gd name="T10" fmla="*/ 295 w 686"/>
              <a:gd name="T11" fmla="*/ 71 h 86"/>
              <a:gd name="T12" fmla="*/ 486 w 686"/>
              <a:gd name="T13" fmla="*/ 71 h 86"/>
              <a:gd name="T14" fmla="*/ 470 w 686"/>
              <a:gd name="T15" fmla="*/ 1 h 86"/>
              <a:gd name="T16" fmla="*/ 472 w 686"/>
              <a:gd name="T17" fmla="*/ 84 h 86"/>
              <a:gd name="T18" fmla="*/ 553 w 686"/>
              <a:gd name="T19" fmla="*/ 86 h 86"/>
              <a:gd name="T20" fmla="*/ 486 w 686"/>
              <a:gd name="T21" fmla="*/ 71 h 86"/>
              <a:gd name="T22" fmla="*/ 244 w 686"/>
              <a:gd name="T23" fmla="*/ 30 h 86"/>
              <a:gd name="T24" fmla="*/ 143 w 686"/>
              <a:gd name="T25" fmla="*/ 1 h 86"/>
              <a:gd name="T26" fmla="*/ 160 w 686"/>
              <a:gd name="T27" fmla="*/ 86 h 86"/>
              <a:gd name="T28" fmla="*/ 214 w 686"/>
              <a:gd name="T29" fmla="*/ 16 h 86"/>
              <a:gd name="T30" fmla="*/ 214 w 686"/>
              <a:gd name="T31" fmla="*/ 44 h 86"/>
              <a:gd name="T32" fmla="*/ 216 w 686"/>
              <a:gd name="T33" fmla="*/ 86 h 86"/>
              <a:gd name="T34" fmla="*/ 207 w 686"/>
              <a:gd name="T35" fmla="*/ 59 h 86"/>
              <a:gd name="T36" fmla="*/ 42 w 686"/>
              <a:gd name="T37" fmla="*/ 86 h 86"/>
              <a:gd name="T38" fmla="*/ 42 w 686"/>
              <a:gd name="T39" fmla="*/ 1 h 86"/>
              <a:gd name="T40" fmla="*/ 134 w 686"/>
              <a:gd name="T41" fmla="*/ 44 h 86"/>
              <a:gd name="T42" fmla="*/ 42 w 686"/>
              <a:gd name="T43" fmla="*/ 86 h 86"/>
              <a:gd name="T44" fmla="*/ 118 w 686"/>
              <a:gd name="T45" fmla="*/ 44 h 86"/>
              <a:gd name="T46" fmla="*/ 43 w 686"/>
              <a:gd name="T47" fmla="*/ 16 h 86"/>
              <a:gd name="T48" fmla="*/ 43 w 686"/>
              <a:gd name="T49" fmla="*/ 71 h 86"/>
              <a:gd name="T50" fmla="*/ 402 w 686"/>
              <a:gd name="T51" fmla="*/ 86 h 86"/>
              <a:gd name="T52" fmla="*/ 402 w 686"/>
              <a:gd name="T53" fmla="*/ 1 h 86"/>
              <a:gd name="T54" fmla="*/ 451 w 686"/>
              <a:gd name="T55" fmla="*/ 16 h 86"/>
              <a:gd name="T56" fmla="*/ 375 w 686"/>
              <a:gd name="T57" fmla="*/ 44 h 86"/>
              <a:gd name="T58" fmla="*/ 462 w 686"/>
              <a:gd name="T59" fmla="*/ 71 h 86"/>
              <a:gd name="T60" fmla="*/ 402 w 686"/>
              <a:gd name="T61" fmla="*/ 86 h 86"/>
              <a:gd name="T62" fmla="*/ 576 w 686"/>
              <a:gd name="T63" fmla="*/ 51 h 86"/>
              <a:gd name="T64" fmla="*/ 656 w 686"/>
              <a:gd name="T65" fmla="*/ 36 h 86"/>
              <a:gd name="T66" fmla="*/ 602 w 686"/>
              <a:gd name="T67" fmla="*/ 16 h 86"/>
              <a:gd name="T68" fmla="*/ 660 w 686"/>
              <a:gd name="T69" fmla="*/ 1 h 86"/>
              <a:gd name="T70" fmla="*/ 559 w 686"/>
              <a:gd name="T71" fmla="*/ 44 h 86"/>
              <a:gd name="T72" fmla="*/ 652 w 686"/>
              <a:gd name="T73" fmla="*/ 86 h 86"/>
              <a:gd name="T74" fmla="*/ 602 w 686"/>
              <a:gd name="T75" fmla="*/ 71 h 86"/>
              <a:gd name="T76" fmla="*/ 676 w 686"/>
              <a:gd name="T77" fmla="*/ 3 h 86"/>
              <a:gd name="T78" fmla="*/ 676 w 686"/>
              <a:gd name="T79" fmla="*/ 18 h 86"/>
              <a:gd name="T80" fmla="*/ 676 w 686"/>
              <a:gd name="T81" fmla="*/ 20 h 86"/>
              <a:gd name="T82" fmla="*/ 676 w 686"/>
              <a:gd name="T83" fmla="*/ 1 h 86"/>
              <a:gd name="T84" fmla="*/ 676 w 686"/>
              <a:gd name="T85" fmla="*/ 20 h 86"/>
              <a:gd name="T86" fmla="*/ 678 w 686"/>
              <a:gd name="T87" fmla="*/ 5 h 86"/>
              <a:gd name="T88" fmla="*/ 680 w 686"/>
              <a:gd name="T89" fmla="*/ 9 h 86"/>
              <a:gd name="T90" fmla="*/ 678 w 686"/>
              <a:gd name="T91" fmla="*/ 11 h 86"/>
              <a:gd name="T92" fmla="*/ 679 w 686"/>
              <a:gd name="T93" fmla="*/ 15 h 86"/>
              <a:gd name="T94" fmla="*/ 675 w 686"/>
              <a:gd name="T95" fmla="*/ 11 h 86"/>
              <a:gd name="T96" fmla="*/ 673 w 686"/>
              <a:gd name="T97" fmla="*/ 15 h 86"/>
              <a:gd name="T98" fmla="*/ 676 w 686"/>
              <a:gd name="T99" fmla="*/ 5 h 86"/>
              <a:gd name="T100" fmla="*/ 678 w 686"/>
              <a:gd name="T101" fmla="*/ 9 h 86"/>
              <a:gd name="T102" fmla="*/ 677 w 686"/>
              <a:gd name="T103" fmla="*/ 7 h 86"/>
              <a:gd name="T104" fmla="*/ 675 w 686"/>
              <a:gd name="T105" fmla="*/ 6 h 86"/>
              <a:gd name="T106" fmla="*/ 676 w 686"/>
              <a:gd name="T10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6" h="86">
                <a:moveTo>
                  <a:pt x="285" y="56"/>
                </a:moveTo>
                <a:cubicBezTo>
                  <a:pt x="329" y="56"/>
                  <a:pt x="329" y="56"/>
                  <a:pt x="329" y="56"/>
                </a:cubicBezTo>
                <a:cubicBezTo>
                  <a:pt x="306" y="19"/>
                  <a:pt x="306" y="19"/>
                  <a:pt x="306" y="19"/>
                </a:cubicBezTo>
                <a:cubicBezTo>
                  <a:pt x="264" y="86"/>
                  <a:pt x="264" y="86"/>
                  <a:pt x="264" y="86"/>
                </a:cubicBezTo>
                <a:cubicBezTo>
                  <a:pt x="244" y="86"/>
                  <a:pt x="244" y="86"/>
                  <a:pt x="244" y="86"/>
                </a:cubicBezTo>
                <a:cubicBezTo>
                  <a:pt x="296" y="6"/>
                  <a:pt x="296" y="6"/>
                  <a:pt x="296" y="6"/>
                </a:cubicBezTo>
                <a:cubicBezTo>
                  <a:pt x="298" y="2"/>
                  <a:pt x="302" y="0"/>
                  <a:pt x="306" y="0"/>
                </a:cubicBezTo>
                <a:cubicBezTo>
                  <a:pt x="310" y="0"/>
                  <a:pt x="314" y="2"/>
                  <a:pt x="316" y="6"/>
                </a:cubicBezTo>
                <a:cubicBezTo>
                  <a:pt x="368" y="86"/>
                  <a:pt x="368" y="86"/>
                  <a:pt x="368" y="86"/>
                </a:cubicBezTo>
                <a:cubicBezTo>
                  <a:pt x="348" y="86"/>
                  <a:pt x="348" y="86"/>
                  <a:pt x="348" y="86"/>
                </a:cubicBezTo>
                <a:cubicBezTo>
                  <a:pt x="339" y="71"/>
                  <a:pt x="339" y="71"/>
                  <a:pt x="339" y="71"/>
                </a:cubicBezTo>
                <a:cubicBezTo>
                  <a:pt x="295" y="71"/>
                  <a:pt x="295" y="71"/>
                  <a:pt x="295" y="71"/>
                </a:cubicBezTo>
                <a:cubicBezTo>
                  <a:pt x="285" y="56"/>
                  <a:pt x="285" y="56"/>
                  <a:pt x="285" y="56"/>
                </a:cubicBezTo>
                <a:close/>
                <a:moveTo>
                  <a:pt x="486" y="71"/>
                </a:moveTo>
                <a:cubicBezTo>
                  <a:pt x="486" y="1"/>
                  <a:pt x="486" y="1"/>
                  <a:pt x="486" y="1"/>
                </a:cubicBezTo>
                <a:cubicBezTo>
                  <a:pt x="470" y="1"/>
                  <a:pt x="470" y="1"/>
                  <a:pt x="470" y="1"/>
                </a:cubicBezTo>
                <a:cubicBezTo>
                  <a:pt x="470" y="78"/>
                  <a:pt x="470" y="78"/>
                  <a:pt x="470" y="78"/>
                </a:cubicBezTo>
                <a:cubicBezTo>
                  <a:pt x="470" y="80"/>
                  <a:pt x="470" y="82"/>
                  <a:pt x="472" y="84"/>
                </a:cubicBezTo>
                <a:cubicBezTo>
                  <a:pt x="474" y="86"/>
                  <a:pt x="476" y="86"/>
                  <a:pt x="478" y="86"/>
                </a:cubicBezTo>
                <a:cubicBezTo>
                  <a:pt x="553" y="86"/>
                  <a:pt x="553" y="86"/>
                  <a:pt x="553" y="86"/>
                </a:cubicBezTo>
                <a:cubicBezTo>
                  <a:pt x="562" y="71"/>
                  <a:pt x="562" y="71"/>
                  <a:pt x="562" y="71"/>
                </a:cubicBezTo>
                <a:cubicBezTo>
                  <a:pt x="486" y="71"/>
                  <a:pt x="486" y="71"/>
                  <a:pt x="486" y="71"/>
                </a:cubicBezTo>
                <a:close/>
                <a:moveTo>
                  <a:pt x="215" y="59"/>
                </a:moveTo>
                <a:cubicBezTo>
                  <a:pt x="231" y="59"/>
                  <a:pt x="244" y="46"/>
                  <a:pt x="244" y="30"/>
                </a:cubicBezTo>
                <a:cubicBezTo>
                  <a:pt x="244" y="14"/>
                  <a:pt x="231" y="1"/>
                  <a:pt x="215" y="1"/>
                </a:cubicBezTo>
                <a:cubicBezTo>
                  <a:pt x="143" y="1"/>
                  <a:pt x="143" y="1"/>
                  <a:pt x="143" y="1"/>
                </a:cubicBezTo>
                <a:cubicBezTo>
                  <a:pt x="143" y="86"/>
                  <a:pt x="143" y="86"/>
                  <a:pt x="143" y="86"/>
                </a:cubicBezTo>
                <a:cubicBezTo>
                  <a:pt x="160" y="86"/>
                  <a:pt x="160" y="86"/>
                  <a:pt x="160" y="86"/>
                </a:cubicBezTo>
                <a:cubicBezTo>
                  <a:pt x="160" y="16"/>
                  <a:pt x="160" y="16"/>
                  <a:pt x="160" y="16"/>
                </a:cubicBezTo>
                <a:cubicBezTo>
                  <a:pt x="214" y="16"/>
                  <a:pt x="214" y="16"/>
                  <a:pt x="214" y="16"/>
                </a:cubicBezTo>
                <a:cubicBezTo>
                  <a:pt x="221" y="16"/>
                  <a:pt x="228" y="22"/>
                  <a:pt x="228" y="30"/>
                </a:cubicBezTo>
                <a:cubicBezTo>
                  <a:pt x="228" y="38"/>
                  <a:pt x="221" y="44"/>
                  <a:pt x="214" y="44"/>
                </a:cubicBezTo>
                <a:cubicBezTo>
                  <a:pt x="168" y="44"/>
                  <a:pt x="168" y="44"/>
                  <a:pt x="168" y="44"/>
                </a:cubicBezTo>
                <a:cubicBezTo>
                  <a:pt x="216" y="86"/>
                  <a:pt x="216" y="86"/>
                  <a:pt x="216" y="86"/>
                </a:cubicBezTo>
                <a:cubicBezTo>
                  <a:pt x="240" y="86"/>
                  <a:pt x="240" y="86"/>
                  <a:pt x="240" y="86"/>
                </a:cubicBezTo>
                <a:cubicBezTo>
                  <a:pt x="207" y="59"/>
                  <a:pt x="207" y="59"/>
                  <a:pt x="207" y="59"/>
                </a:cubicBezTo>
                <a:cubicBezTo>
                  <a:pt x="215" y="59"/>
                  <a:pt x="215" y="59"/>
                  <a:pt x="215" y="59"/>
                </a:cubicBezTo>
                <a:close/>
                <a:moveTo>
                  <a:pt x="42" y="86"/>
                </a:moveTo>
                <a:cubicBezTo>
                  <a:pt x="19" y="86"/>
                  <a:pt x="0" y="67"/>
                  <a:pt x="0" y="44"/>
                </a:cubicBezTo>
                <a:cubicBezTo>
                  <a:pt x="0" y="20"/>
                  <a:pt x="19" y="1"/>
                  <a:pt x="42" y="1"/>
                </a:cubicBezTo>
                <a:cubicBezTo>
                  <a:pt x="92" y="1"/>
                  <a:pt x="92" y="1"/>
                  <a:pt x="92" y="1"/>
                </a:cubicBezTo>
                <a:cubicBezTo>
                  <a:pt x="115" y="1"/>
                  <a:pt x="134" y="20"/>
                  <a:pt x="134" y="44"/>
                </a:cubicBezTo>
                <a:cubicBezTo>
                  <a:pt x="134" y="67"/>
                  <a:pt x="115" y="86"/>
                  <a:pt x="92" y="86"/>
                </a:cubicBezTo>
                <a:cubicBezTo>
                  <a:pt x="42" y="86"/>
                  <a:pt x="42" y="86"/>
                  <a:pt x="42" y="86"/>
                </a:cubicBezTo>
                <a:close/>
                <a:moveTo>
                  <a:pt x="91" y="71"/>
                </a:moveTo>
                <a:cubicBezTo>
                  <a:pt x="106" y="71"/>
                  <a:pt x="118" y="59"/>
                  <a:pt x="118" y="44"/>
                </a:cubicBezTo>
                <a:cubicBezTo>
                  <a:pt x="118" y="29"/>
                  <a:pt x="106" y="16"/>
                  <a:pt x="91" y="16"/>
                </a:cubicBezTo>
                <a:cubicBezTo>
                  <a:pt x="43" y="16"/>
                  <a:pt x="43" y="16"/>
                  <a:pt x="43" y="16"/>
                </a:cubicBezTo>
                <a:cubicBezTo>
                  <a:pt x="28" y="16"/>
                  <a:pt x="16" y="29"/>
                  <a:pt x="16" y="44"/>
                </a:cubicBezTo>
                <a:cubicBezTo>
                  <a:pt x="16" y="59"/>
                  <a:pt x="28" y="71"/>
                  <a:pt x="43" y="71"/>
                </a:cubicBezTo>
                <a:cubicBezTo>
                  <a:pt x="91" y="71"/>
                  <a:pt x="91" y="71"/>
                  <a:pt x="91" y="71"/>
                </a:cubicBezTo>
                <a:close/>
                <a:moveTo>
                  <a:pt x="402" y="86"/>
                </a:moveTo>
                <a:cubicBezTo>
                  <a:pt x="378" y="86"/>
                  <a:pt x="359" y="67"/>
                  <a:pt x="359" y="44"/>
                </a:cubicBezTo>
                <a:cubicBezTo>
                  <a:pt x="359" y="20"/>
                  <a:pt x="378" y="1"/>
                  <a:pt x="402" y="1"/>
                </a:cubicBezTo>
                <a:cubicBezTo>
                  <a:pt x="461" y="1"/>
                  <a:pt x="461" y="1"/>
                  <a:pt x="461" y="1"/>
                </a:cubicBezTo>
                <a:cubicBezTo>
                  <a:pt x="451" y="16"/>
                  <a:pt x="451" y="16"/>
                  <a:pt x="451" y="16"/>
                </a:cubicBezTo>
                <a:cubicBezTo>
                  <a:pt x="403" y="16"/>
                  <a:pt x="403" y="16"/>
                  <a:pt x="403" y="16"/>
                </a:cubicBezTo>
                <a:cubicBezTo>
                  <a:pt x="388" y="16"/>
                  <a:pt x="375" y="29"/>
                  <a:pt x="375" y="44"/>
                </a:cubicBezTo>
                <a:cubicBezTo>
                  <a:pt x="375" y="59"/>
                  <a:pt x="388" y="71"/>
                  <a:pt x="403" y="71"/>
                </a:cubicBezTo>
                <a:cubicBezTo>
                  <a:pt x="462" y="71"/>
                  <a:pt x="462" y="71"/>
                  <a:pt x="462" y="71"/>
                </a:cubicBezTo>
                <a:cubicBezTo>
                  <a:pt x="452" y="86"/>
                  <a:pt x="452" y="86"/>
                  <a:pt x="452" y="86"/>
                </a:cubicBezTo>
                <a:cubicBezTo>
                  <a:pt x="402" y="86"/>
                  <a:pt x="402" y="86"/>
                  <a:pt x="402" y="86"/>
                </a:cubicBezTo>
                <a:close/>
                <a:moveTo>
                  <a:pt x="602" y="71"/>
                </a:moveTo>
                <a:cubicBezTo>
                  <a:pt x="590" y="71"/>
                  <a:pt x="579" y="63"/>
                  <a:pt x="576" y="51"/>
                </a:cubicBezTo>
                <a:cubicBezTo>
                  <a:pt x="646" y="51"/>
                  <a:pt x="646" y="51"/>
                  <a:pt x="646" y="51"/>
                </a:cubicBezTo>
                <a:cubicBezTo>
                  <a:pt x="656" y="36"/>
                  <a:pt x="656" y="36"/>
                  <a:pt x="656" y="36"/>
                </a:cubicBezTo>
                <a:cubicBezTo>
                  <a:pt x="576" y="36"/>
                  <a:pt x="576" y="36"/>
                  <a:pt x="576" y="36"/>
                </a:cubicBezTo>
                <a:cubicBezTo>
                  <a:pt x="579" y="25"/>
                  <a:pt x="590" y="16"/>
                  <a:pt x="602" y="16"/>
                </a:cubicBezTo>
                <a:cubicBezTo>
                  <a:pt x="650" y="16"/>
                  <a:pt x="650" y="16"/>
                  <a:pt x="650" y="16"/>
                </a:cubicBezTo>
                <a:cubicBezTo>
                  <a:pt x="660" y="1"/>
                  <a:pt x="660" y="1"/>
                  <a:pt x="660" y="1"/>
                </a:cubicBezTo>
                <a:cubicBezTo>
                  <a:pt x="601" y="1"/>
                  <a:pt x="601" y="1"/>
                  <a:pt x="601" y="1"/>
                </a:cubicBezTo>
                <a:cubicBezTo>
                  <a:pt x="578" y="1"/>
                  <a:pt x="559" y="20"/>
                  <a:pt x="559" y="44"/>
                </a:cubicBezTo>
                <a:cubicBezTo>
                  <a:pt x="559" y="67"/>
                  <a:pt x="578" y="86"/>
                  <a:pt x="601" y="86"/>
                </a:cubicBezTo>
                <a:cubicBezTo>
                  <a:pt x="652" y="86"/>
                  <a:pt x="652" y="86"/>
                  <a:pt x="652" y="86"/>
                </a:cubicBezTo>
                <a:cubicBezTo>
                  <a:pt x="661" y="71"/>
                  <a:pt x="661" y="71"/>
                  <a:pt x="661" y="71"/>
                </a:cubicBezTo>
                <a:cubicBezTo>
                  <a:pt x="602" y="71"/>
                  <a:pt x="602" y="71"/>
                  <a:pt x="602" y="71"/>
                </a:cubicBezTo>
                <a:close/>
                <a:moveTo>
                  <a:pt x="669" y="10"/>
                </a:moveTo>
                <a:cubicBezTo>
                  <a:pt x="669" y="6"/>
                  <a:pt x="672" y="3"/>
                  <a:pt x="676" y="3"/>
                </a:cubicBezTo>
                <a:cubicBezTo>
                  <a:pt x="681" y="3"/>
                  <a:pt x="684" y="6"/>
                  <a:pt x="684" y="10"/>
                </a:cubicBezTo>
                <a:cubicBezTo>
                  <a:pt x="684" y="15"/>
                  <a:pt x="681" y="18"/>
                  <a:pt x="676" y="18"/>
                </a:cubicBezTo>
                <a:cubicBezTo>
                  <a:pt x="672" y="18"/>
                  <a:pt x="669" y="15"/>
                  <a:pt x="669" y="10"/>
                </a:cubicBezTo>
                <a:close/>
                <a:moveTo>
                  <a:pt x="676" y="20"/>
                </a:moveTo>
                <a:cubicBezTo>
                  <a:pt x="682" y="20"/>
                  <a:pt x="686" y="16"/>
                  <a:pt x="686" y="10"/>
                </a:cubicBezTo>
                <a:cubicBezTo>
                  <a:pt x="686" y="5"/>
                  <a:pt x="682" y="1"/>
                  <a:pt x="676" y="1"/>
                </a:cubicBezTo>
                <a:cubicBezTo>
                  <a:pt x="671" y="1"/>
                  <a:pt x="667" y="5"/>
                  <a:pt x="667" y="10"/>
                </a:cubicBezTo>
                <a:cubicBezTo>
                  <a:pt x="667" y="16"/>
                  <a:pt x="671" y="20"/>
                  <a:pt x="676" y="20"/>
                </a:cubicBezTo>
                <a:close/>
                <a:moveTo>
                  <a:pt x="676" y="5"/>
                </a:moveTo>
                <a:cubicBezTo>
                  <a:pt x="677" y="5"/>
                  <a:pt x="678" y="5"/>
                  <a:pt x="678" y="5"/>
                </a:cubicBezTo>
                <a:cubicBezTo>
                  <a:pt x="680" y="6"/>
                  <a:pt x="680" y="7"/>
                  <a:pt x="680" y="8"/>
                </a:cubicBezTo>
                <a:cubicBezTo>
                  <a:pt x="680" y="8"/>
                  <a:pt x="680" y="8"/>
                  <a:pt x="680" y="9"/>
                </a:cubicBezTo>
                <a:cubicBezTo>
                  <a:pt x="680" y="9"/>
                  <a:pt x="680" y="10"/>
                  <a:pt x="679" y="11"/>
                </a:cubicBezTo>
                <a:cubicBezTo>
                  <a:pt x="679" y="11"/>
                  <a:pt x="679" y="11"/>
                  <a:pt x="678" y="11"/>
                </a:cubicBezTo>
                <a:cubicBezTo>
                  <a:pt x="681" y="15"/>
                  <a:pt x="681" y="15"/>
                  <a:pt x="681" y="15"/>
                </a:cubicBezTo>
                <a:cubicBezTo>
                  <a:pt x="679" y="15"/>
                  <a:pt x="679" y="15"/>
                  <a:pt x="679" y="15"/>
                </a:cubicBezTo>
                <a:cubicBezTo>
                  <a:pt x="676" y="11"/>
                  <a:pt x="676" y="11"/>
                  <a:pt x="676" y="11"/>
                </a:cubicBezTo>
                <a:cubicBezTo>
                  <a:pt x="675" y="11"/>
                  <a:pt x="675" y="11"/>
                  <a:pt x="675" y="11"/>
                </a:cubicBezTo>
                <a:cubicBezTo>
                  <a:pt x="675" y="15"/>
                  <a:pt x="675" y="15"/>
                  <a:pt x="675" y="15"/>
                </a:cubicBezTo>
                <a:cubicBezTo>
                  <a:pt x="673" y="15"/>
                  <a:pt x="673" y="15"/>
                  <a:pt x="673" y="15"/>
                </a:cubicBezTo>
                <a:cubicBezTo>
                  <a:pt x="673" y="5"/>
                  <a:pt x="673" y="5"/>
                  <a:pt x="673" y="5"/>
                </a:cubicBezTo>
                <a:cubicBezTo>
                  <a:pt x="676" y="5"/>
                  <a:pt x="676" y="5"/>
                  <a:pt x="676" y="5"/>
                </a:cubicBezTo>
                <a:close/>
                <a:moveTo>
                  <a:pt x="676" y="10"/>
                </a:moveTo>
                <a:cubicBezTo>
                  <a:pt x="677" y="10"/>
                  <a:pt x="678" y="9"/>
                  <a:pt x="678" y="9"/>
                </a:cubicBezTo>
                <a:cubicBezTo>
                  <a:pt x="678" y="9"/>
                  <a:pt x="678" y="8"/>
                  <a:pt x="678" y="8"/>
                </a:cubicBezTo>
                <a:cubicBezTo>
                  <a:pt x="678" y="7"/>
                  <a:pt x="678" y="7"/>
                  <a:pt x="677" y="7"/>
                </a:cubicBezTo>
                <a:cubicBezTo>
                  <a:pt x="677" y="6"/>
                  <a:pt x="677" y="6"/>
                  <a:pt x="676" y="6"/>
                </a:cubicBezTo>
                <a:cubicBezTo>
                  <a:pt x="675" y="6"/>
                  <a:pt x="675" y="6"/>
                  <a:pt x="675" y="6"/>
                </a:cubicBezTo>
                <a:cubicBezTo>
                  <a:pt x="675" y="10"/>
                  <a:pt x="675" y="10"/>
                  <a:pt x="675" y="10"/>
                </a:cubicBezTo>
                <a:cubicBezTo>
                  <a:pt x="676" y="10"/>
                  <a:pt x="676" y="10"/>
                  <a:pt x="676"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6"/>
          <a:srcRect l="11685" t="38179" r="13609" b="37341"/>
          <a:stretch/>
        </p:blipFill>
        <p:spPr>
          <a:xfrm>
            <a:off x="10835642" y="5757607"/>
            <a:ext cx="769042" cy="170579"/>
          </a:xfrm>
          <a:prstGeom prst="rect">
            <a:avLst/>
          </a:prstGeom>
        </p:spPr>
      </p:pic>
      <p:pic>
        <p:nvPicPr>
          <p:cNvPr id="6" name="Picture 5"/>
          <p:cNvPicPr>
            <a:picLocks noChangeAspect="1"/>
          </p:cNvPicPr>
          <p:nvPr/>
        </p:nvPicPr>
        <p:blipFill rotWithShape="1">
          <a:blip r:embed="rId7"/>
          <a:srcRect l="18046" t="25330" r="21778" b="27979"/>
          <a:stretch/>
        </p:blipFill>
        <p:spPr>
          <a:xfrm>
            <a:off x="9803516" y="5743396"/>
            <a:ext cx="559871" cy="164668"/>
          </a:xfrm>
          <a:prstGeom prst="rect">
            <a:avLst/>
          </a:prstGeom>
        </p:spPr>
      </p:pic>
      <p:grpSp>
        <p:nvGrpSpPr>
          <p:cNvPr id="11" name="Group 10"/>
          <p:cNvGrpSpPr/>
          <p:nvPr/>
        </p:nvGrpSpPr>
        <p:grpSpPr>
          <a:xfrm>
            <a:off x="10591920" y="5071805"/>
            <a:ext cx="875875" cy="274803"/>
            <a:chOff x="10737322" y="5194340"/>
            <a:chExt cx="1158453" cy="363461"/>
          </a:xfrm>
        </p:grpSpPr>
        <p:sp>
          <p:nvSpPr>
            <p:cNvPr id="88" name="Freeform 87"/>
            <p:cNvSpPr>
              <a:spLocks noChangeAspect="1" noEditPoints="1"/>
            </p:cNvSpPr>
            <p:nvPr/>
          </p:nvSpPr>
          <p:spPr bwMode="black">
            <a:xfrm>
              <a:off x="10737322" y="5194650"/>
              <a:ext cx="1158453" cy="363151"/>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bwMode="auto">
            <a:xfrm>
              <a:off x="10737322" y="5194340"/>
              <a:ext cx="399614" cy="34041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87" name="Freeform 14"/>
          <p:cNvSpPr>
            <a:spLocks noChangeAspect="1" noEditPoints="1"/>
          </p:cNvSpPr>
          <p:nvPr/>
        </p:nvSpPr>
        <p:spPr bwMode="black">
          <a:xfrm>
            <a:off x="10789027" y="5403422"/>
            <a:ext cx="815657" cy="186202"/>
          </a:xfrm>
          <a:custGeom>
            <a:avLst/>
            <a:gdLst>
              <a:gd name="T0" fmla="*/ 1244 w 1347"/>
              <a:gd name="T1" fmla="*/ 73 h 305"/>
              <a:gd name="T2" fmla="*/ 1221 w 1347"/>
              <a:gd name="T3" fmla="*/ 211 h 305"/>
              <a:gd name="T4" fmla="*/ 1331 w 1347"/>
              <a:gd name="T5" fmla="*/ 200 h 305"/>
              <a:gd name="T6" fmla="*/ 1340 w 1347"/>
              <a:gd name="T7" fmla="*/ 159 h 305"/>
              <a:gd name="T8" fmla="*/ 1275 w 1347"/>
              <a:gd name="T9" fmla="*/ 94 h 305"/>
              <a:gd name="T10" fmla="*/ 1147 w 1347"/>
              <a:gd name="T11" fmla="*/ 234 h 305"/>
              <a:gd name="T12" fmla="*/ 1111 w 1347"/>
              <a:gd name="T13" fmla="*/ 73 h 305"/>
              <a:gd name="T14" fmla="*/ 1183 w 1347"/>
              <a:gd name="T15" fmla="*/ 98 h 305"/>
              <a:gd name="T16" fmla="*/ 1114 w 1347"/>
              <a:gd name="T17" fmla="*/ 192 h 305"/>
              <a:gd name="T18" fmla="*/ 1191 w 1347"/>
              <a:gd name="T19" fmla="*/ 223 h 305"/>
              <a:gd name="T20" fmla="*/ 1038 w 1347"/>
              <a:gd name="T21" fmla="*/ 98 h 305"/>
              <a:gd name="T22" fmla="*/ 999 w 1347"/>
              <a:gd name="T23" fmla="*/ 228 h 305"/>
              <a:gd name="T24" fmla="*/ 968 w 1347"/>
              <a:gd name="T25" fmla="*/ 70 h 305"/>
              <a:gd name="T26" fmla="*/ 1042 w 1347"/>
              <a:gd name="T27" fmla="*/ 69 h 305"/>
              <a:gd name="T28" fmla="*/ 896 w 1347"/>
              <a:gd name="T29" fmla="*/ 73 h 305"/>
              <a:gd name="T30" fmla="*/ 788 w 1347"/>
              <a:gd name="T31" fmla="*/ 151 h 305"/>
              <a:gd name="T32" fmla="*/ 896 w 1347"/>
              <a:gd name="T33" fmla="*/ 228 h 305"/>
              <a:gd name="T34" fmla="*/ 893 w 1347"/>
              <a:gd name="T35" fmla="*/ 192 h 305"/>
              <a:gd name="T36" fmla="*/ 863 w 1347"/>
              <a:gd name="T37" fmla="*/ 95 h 305"/>
              <a:gd name="T38" fmla="*/ 800 w 1347"/>
              <a:gd name="T39" fmla="*/ 29 h 305"/>
              <a:gd name="T40" fmla="*/ 762 w 1347"/>
              <a:gd name="T41" fmla="*/ 36 h 305"/>
              <a:gd name="T42" fmla="*/ 782 w 1347"/>
              <a:gd name="T43" fmla="*/ 95 h 305"/>
              <a:gd name="T44" fmla="*/ 699 w 1347"/>
              <a:gd name="T45" fmla="*/ 288 h 305"/>
              <a:gd name="T46" fmla="*/ 628 w 1347"/>
              <a:gd name="T47" fmla="*/ 296 h 305"/>
              <a:gd name="T48" fmla="*/ 665 w 1347"/>
              <a:gd name="T49" fmla="*/ 275 h 305"/>
              <a:gd name="T50" fmla="*/ 688 w 1347"/>
              <a:gd name="T51" fmla="*/ 98 h 305"/>
              <a:gd name="T52" fmla="*/ 717 w 1347"/>
              <a:gd name="T53" fmla="*/ 63 h 305"/>
              <a:gd name="T54" fmla="*/ 808 w 1347"/>
              <a:gd name="T55" fmla="*/ 8 h 305"/>
              <a:gd name="T56" fmla="*/ 538 w 1347"/>
              <a:gd name="T57" fmla="*/ 216 h 305"/>
              <a:gd name="T58" fmla="*/ 602 w 1347"/>
              <a:gd name="T59" fmla="*/ 208 h 305"/>
              <a:gd name="T60" fmla="*/ 541 w 1347"/>
              <a:gd name="T61" fmla="*/ 116 h 305"/>
              <a:gd name="T62" fmla="*/ 656 w 1347"/>
              <a:gd name="T63" fmla="*/ 85 h 305"/>
              <a:gd name="T64" fmla="*/ 574 w 1347"/>
              <a:gd name="T65" fmla="*/ 112 h 305"/>
              <a:gd name="T66" fmla="*/ 125 w 1347"/>
              <a:gd name="T67" fmla="*/ 184 h 305"/>
              <a:gd name="T68" fmla="*/ 9 w 1347"/>
              <a:gd name="T69" fmla="*/ 192 h 305"/>
              <a:gd name="T70" fmla="*/ 92 w 1347"/>
              <a:gd name="T71" fmla="*/ 187 h 305"/>
              <a:gd name="T72" fmla="*/ 63 w 1347"/>
              <a:gd name="T73" fmla="*/ 66 h 305"/>
              <a:gd name="T74" fmla="*/ 108 w 1347"/>
              <a:gd name="T75" fmla="*/ 106 h 305"/>
              <a:gd name="T76" fmla="*/ 75 w 1347"/>
              <a:gd name="T77" fmla="*/ 136 h 305"/>
              <a:gd name="T78" fmla="*/ 450 w 1347"/>
              <a:gd name="T79" fmla="*/ 67 h 305"/>
              <a:gd name="T80" fmla="*/ 378 w 1347"/>
              <a:gd name="T81" fmla="*/ 184 h 305"/>
              <a:gd name="T82" fmla="*/ 509 w 1347"/>
              <a:gd name="T83" fmla="*/ 219 h 305"/>
              <a:gd name="T84" fmla="*/ 409 w 1347"/>
              <a:gd name="T85" fmla="*/ 159 h 305"/>
              <a:gd name="T86" fmla="*/ 418 w 1347"/>
              <a:gd name="T87" fmla="*/ 109 h 305"/>
              <a:gd name="T88" fmla="*/ 344 w 1347"/>
              <a:gd name="T89" fmla="*/ 7 h 305"/>
              <a:gd name="T90" fmla="*/ 311 w 1347"/>
              <a:gd name="T91" fmla="*/ 7 h 305"/>
              <a:gd name="T92" fmla="*/ 277 w 1347"/>
              <a:gd name="T93" fmla="*/ 127 h 305"/>
              <a:gd name="T94" fmla="*/ 153 w 1347"/>
              <a:gd name="T95" fmla="*/ 85 h 305"/>
              <a:gd name="T96" fmla="*/ 236 w 1347"/>
              <a:gd name="T97" fmla="*/ 102 h 305"/>
              <a:gd name="T98" fmla="*/ 185 w 1347"/>
              <a:gd name="T99" fmla="*/ 131 h 305"/>
              <a:gd name="T100" fmla="*/ 162 w 1347"/>
              <a:gd name="T101" fmla="*/ 222 h 305"/>
              <a:gd name="T102" fmla="*/ 275 w 1347"/>
              <a:gd name="T103" fmla="*/ 225 h 305"/>
              <a:gd name="T104" fmla="*/ 180 w 1347"/>
              <a:gd name="T105" fmla="*/ 195 h 305"/>
              <a:gd name="T106" fmla="*/ 244 w 1347"/>
              <a:gd name="T107" fmla="*/ 2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1340" y="112"/>
                </a:moveTo>
                <a:cubicBezTo>
                  <a:pt x="1338" y="102"/>
                  <a:pt x="1331" y="92"/>
                  <a:pt x="1327" y="88"/>
                </a:cubicBezTo>
                <a:cubicBezTo>
                  <a:pt x="1320" y="81"/>
                  <a:pt x="1314" y="76"/>
                  <a:pt x="1307" y="73"/>
                </a:cubicBezTo>
                <a:cubicBezTo>
                  <a:pt x="1299" y="69"/>
                  <a:pt x="1289" y="67"/>
                  <a:pt x="1278" y="67"/>
                </a:cubicBezTo>
                <a:cubicBezTo>
                  <a:pt x="1265" y="67"/>
                  <a:pt x="1253" y="69"/>
                  <a:pt x="1244" y="73"/>
                </a:cubicBezTo>
                <a:cubicBezTo>
                  <a:pt x="1234" y="78"/>
                  <a:pt x="1226" y="84"/>
                  <a:pt x="1220" y="92"/>
                </a:cubicBezTo>
                <a:cubicBezTo>
                  <a:pt x="1214" y="99"/>
                  <a:pt x="1209" y="108"/>
                  <a:pt x="1206" y="118"/>
                </a:cubicBezTo>
                <a:cubicBezTo>
                  <a:pt x="1203" y="129"/>
                  <a:pt x="1201" y="140"/>
                  <a:pt x="1201" y="151"/>
                </a:cubicBezTo>
                <a:cubicBezTo>
                  <a:pt x="1201" y="163"/>
                  <a:pt x="1203" y="175"/>
                  <a:pt x="1206" y="184"/>
                </a:cubicBezTo>
                <a:cubicBezTo>
                  <a:pt x="1209" y="195"/>
                  <a:pt x="1214" y="203"/>
                  <a:pt x="1221" y="211"/>
                </a:cubicBezTo>
                <a:cubicBezTo>
                  <a:pt x="1228" y="218"/>
                  <a:pt x="1236" y="224"/>
                  <a:pt x="1247" y="228"/>
                </a:cubicBezTo>
                <a:cubicBezTo>
                  <a:pt x="1257" y="232"/>
                  <a:pt x="1270" y="234"/>
                  <a:pt x="1284" y="234"/>
                </a:cubicBezTo>
                <a:cubicBezTo>
                  <a:pt x="1314" y="234"/>
                  <a:pt x="1330" y="227"/>
                  <a:pt x="1337" y="224"/>
                </a:cubicBezTo>
                <a:cubicBezTo>
                  <a:pt x="1338" y="223"/>
                  <a:pt x="1339" y="222"/>
                  <a:pt x="1337" y="219"/>
                </a:cubicBezTo>
                <a:cubicBezTo>
                  <a:pt x="1331" y="200"/>
                  <a:pt x="1331" y="200"/>
                  <a:pt x="1331" y="200"/>
                </a:cubicBezTo>
                <a:cubicBezTo>
                  <a:pt x="1330" y="197"/>
                  <a:pt x="1327" y="198"/>
                  <a:pt x="1327" y="198"/>
                </a:cubicBezTo>
                <a:cubicBezTo>
                  <a:pt x="1319" y="201"/>
                  <a:pt x="1309" y="206"/>
                  <a:pt x="1284" y="206"/>
                </a:cubicBezTo>
                <a:cubicBezTo>
                  <a:pt x="1268" y="206"/>
                  <a:pt x="1256" y="201"/>
                  <a:pt x="1249" y="194"/>
                </a:cubicBezTo>
                <a:cubicBezTo>
                  <a:pt x="1241" y="186"/>
                  <a:pt x="1238" y="175"/>
                  <a:pt x="1237" y="159"/>
                </a:cubicBezTo>
                <a:cubicBezTo>
                  <a:pt x="1340" y="159"/>
                  <a:pt x="1340" y="159"/>
                  <a:pt x="1340" y="159"/>
                </a:cubicBezTo>
                <a:cubicBezTo>
                  <a:pt x="1340" y="159"/>
                  <a:pt x="1343" y="159"/>
                  <a:pt x="1343" y="157"/>
                </a:cubicBezTo>
                <a:cubicBezTo>
                  <a:pt x="1343" y="155"/>
                  <a:pt x="1347" y="135"/>
                  <a:pt x="1340" y="112"/>
                </a:cubicBezTo>
                <a:close/>
                <a:moveTo>
                  <a:pt x="1237" y="134"/>
                </a:moveTo>
                <a:cubicBezTo>
                  <a:pt x="1239" y="124"/>
                  <a:pt x="1242" y="116"/>
                  <a:pt x="1246" y="109"/>
                </a:cubicBezTo>
                <a:cubicBezTo>
                  <a:pt x="1252" y="100"/>
                  <a:pt x="1262" y="94"/>
                  <a:pt x="1275" y="94"/>
                </a:cubicBezTo>
                <a:cubicBezTo>
                  <a:pt x="1289" y="94"/>
                  <a:pt x="1298" y="100"/>
                  <a:pt x="1304" y="109"/>
                </a:cubicBezTo>
                <a:cubicBezTo>
                  <a:pt x="1309" y="116"/>
                  <a:pt x="1310" y="124"/>
                  <a:pt x="1311" y="134"/>
                </a:cubicBezTo>
                <a:lnTo>
                  <a:pt x="1237" y="134"/>
                </a:lnTo>
                <a:close/>
                <a:moveTo>
                  <a:pt x="1190" y="226"/>
                </a:moveTo>
                <a:cubicBezTo>
                  <a:pt x="1179" y="231"/>
                  <a:pt x="1163" y="234"/>
                  <a:pt x="1147" y="234"/>
                </a:cubicBezTo>
                <a:cubicBezTo>
                  <a:pt x="1121" y="234"/>
                  <a:pt x="1100" y="226"/>
                  <a:pt x="1087" y="211"/>
                </a:cubicBezTo>
                <a:cubicBezTo>
                  <a:pt x="1073" y="196"/>
                  <a:pt x="1066" y="176"/>
                  <a:pt x="1066" y="150"/>
                </a:cubicBezTo>
                <a:cubicBezTo>
                  <a:pt x="1066" y="139"/>
                  <a:pt x="1068" y="128"/>
                  <a:pt x="1071" y="118"/>
                </a:cubicBezTo>
                <a:cubicBezTo>
                  <a:pt x="1075" y="107"/>
                  <a:pt x="1080" y="99"/>
                  <a:pt x="1086" y="91"/>
                </a:cubicBezTo>
                <a:cubicBezTo>
                  <a:pt x="1093" y="84"/>
                  <a:pt x="1101" y="78"/>
                  <a:pt x="1111" y="73"/>
                </a:cubicBezTo>
                <a:cubicBezTo>
                  <a:pt x="1121" y="69"/>
                  <a:pt x="1132" y="67"/>
                  <a:pt x="1145" y="67"/>
                </a:cubicBezTo>
                <a:cubicBezTo>
                  <a:pt x="1153" y="67"/>
                  <a:pt x="1161" y="67"/>
                  <a:pt x="1168" y="68"/>
                </a:cubicBezTo>
                <a:cubicBezTo>
                  <a:pt x="1175" y="69"/>
                  <a:pt x="1184" y="72"/>
                  <a:pt x="1188" y="73"/>
                </a:cubicBezTo>
                <a:cubicBezTo>
                  <a:pt x="1189" y="74"/>
                  <a:pt x="1191" y="75"/>
                  <a:pt x="1190" y="77"/>
                </a:cubicBezTo>
                <a:cubicBezTo>
                  <a:pt x="1187" y="85"/>
                  <a:pt x="1185" y="90"/>
                  <a:pt x="1183" y="98"/>
                </a:cubicBezTo>
                <a:cubicBezTo>
                  <a:pt x="1181" y="101"/>
                  <a:pt x="1179" y="100"/>
                  <a:pt x="1179" y="100"/>
                </a:cubicBezTo>
                <a:cubicBezTo>
                  <a:pt x="1169" y="97"/>
                  <a:pt x="1159" y="95"/>
                  <a:pt x="1147" y="95"/>
                </a:cubicBezTo>
                <a:cubicBezTo>
                  <a:pt x="1132" y="95"/>
                  <a:pt x="1120" y="100"/>
                  <a:pt x="1113" y="110"/>
                </a:cubicBezTo>
                <a:cubicBezTo>
                  <a:pt x="1105" y="120"/>
                  <a:pt x="1101" y="133"/>
                  <a:pt x="1101" y="150"/>
                </a:cubicBezTo>
                <a:cubicBezTo>
                  <a:pt x="1101" y="169"/>
                  <a:pt x="1106" y="183"/>
                  <a:pt x="1114" y="192"/>
                </a:cubicBezTo>
                <a:cubicBezTo>
                  <a:pt x="1123" y="201"/>
                  <a:pt x="1134" y="205"/>
                  <a:pt x="1149" y="205"/>
                </a:cubicBezTo>
                <a:cubicBezTo>
                  <a:pt x="1155" y="205"/>
                  <a:pt x="1161" y="205"/>
                  <a:pt x="1166" y="204"/>
                </a:cubicBezTo>
                <a:cubicBezTo>
                  <a:pt x="1171" y="203"/>
                  <a:pt x="1176" y="202"/>
                  <a:pt x="1180" y="200"/>
                </a:cubicBezTo>
                <a:cubicBezTo>
                  <a:pt x="1180" y="200"/>
                  <a:pt x="1183" y="199"/>
                  <a:pt x="1184" y="202"/>
                </a:cubicBezTo>
                <a:cubicBezTo>
                  <a:pt x="1191" y="223"/>
                  <a:pt x="1191" y="223"/>
                  <a:pt x="1191" y="223"/>
                </a:cubicBezTo>
                <a:cubicBezTo>
                  <a:pt x="1192" y="225"/>
                  <a:pt x="1190" y="226"/>
                  <a:pt x="1190" y="226"/>
                </a:cubicBezTo>
                <a:close/>
                <a:moveTo>
                  <a:pt x="1061" y="75"/>
                </a:moveTo>
                <a:cubicBezTo>
                  <a:pt x="1060" y="78"/>
                  <a:pt x="1055" y="92"/>
                  <a:pt x="1053" y="97"/>
                </a:cubicBezTo>
                <a:cubicBezTo>
                  <a:pt x="1053" y="99"/>
                  <a:pt x="1051" y="100"/>
                  <a:pt x="1049" y="100"/>
                </a:cubicBezTo>
                <a:cubicBezTo>
                  <a:pt x="1049" y="100"/>
                  <a:pt x="1043" y="98"/>
                  <a:pt x="1038" y="98"/>
                </a:cubicBezTo>
                <a:cubicBezTo>
                  <a:pt x="1034" y="98"/>
                  <a:pt x="1029" y="99"/>
                  <a:pt x="1024" y="100"/>
                </a:cubicBezTo>
                <a:cubicBezTo>
                  <a:pt x="1019" y="102"/>
                  <a:pt x="1015" y="104"/>
                  <a:pt x="1011" y="108"/>
                </a:cubicBezTo>
                <a:cubicBezTo>
                  <a:pt x="1008" y="112"/>
                  <a:pt x="1005" y="117"/>
                  <a:pt x="1002" y="123"/>
                </a:cubicBezTo>
                <a:cubicBezTo>
                  <a:pt x="1000" y="130"/>
                  <a:pt x="999" y="140"/>
                  <a:pt x="999" y="150"/>
                </a:cubicBezTo>
                <a:cubicBezTo>
                  <a:pt x="999" y="228"/>
                  <a:pt x="999" y="228"/>
                  <a:pt x="999" y="228"/>
                </a:cubicBezTo>
                <a:cubicBezTo>
                  <a:pt x="999" y="229"/>
                  <a:pt x="998" y="231"/>
                  <a:pt x="996" y="231"/>
                </a:cubicBezTo>
                <a:cubicBezTo>
                  <a:pt x="969" y="231"/>
                  <a:pt x="969" y="231"/>
                  <a:pt x="969" y="231"/>
                </a:cubicBezTo>
                <a:cubicBezTo>
                  <a:pt x="967" y="231"/>
                  <a:pt x="966" y="229"/>
                  <a:pt x="966" y="228"/>
                </a:cubicBezTo>
                <a:cubicBezTo>
                  <a:pt x="966" y="73"/>
                  <a:pt x="966" y="73"/>
                  <a:pt x="966" y="73"/>
                </a:cubicBezTo>
                <a:cubicBezTo>
                  <a:pt x="966" y="72"/>
                  <a:pt x="967" y="70"/>
                  <a:pt x="968" y="70"/>
                </a:cubicBezTo>
                <a:cubicBezTo>
                  <a:pt x="995" y="70"/>
                  <a:pt x="995" y="70"/>
                  <a:pt x="995" y="70"/>
                </a:cubicBezTo>
                <a:cubicBezTo>
                  <a:pt x="997" y="70"/>
                  <a:pt x="998" y="72"/>
                  <a:pt x="998" y="73"/>
                </a:cubicBezTo>
                <a:cubicBezTo>
                  <a:pt x="998" y="86"/>
                  <a:pt x="998" y="86"/>
                  <a:pt x="998" y="86"/>
                </a:cubicBezTo>
                <a:cubicBezTo>
                  <a:pt x="1002" y="81"/>
                  <a:pt x="1009" y="76"/>
                  <a:pt x="1015" y="73"/>
                </a:cubicBezTo>
                <a:cubicBezTo>
                  <a:pt x="1022" y="70"/>
                  <a:pt x="1029" y="68"/>
                  <a:pt x="1042" y="69"/>
                </a:cubicBezTo>
                <a:cubicBezTo>
                  <a:pt x="1049" y="69"/>
                  <a:pt x="1058" y="71"/>
                  <a:pt x="1059" y="72"/>
                </a:cubicBezTo>
                <a:cubicBezTo>
                  <a:pt x="1060" y="72"/>
                  <a:pt x="1062" y="73"/>
                  <a:pt x="1061" y="75"/>
                </a:cubicBezTo>
                <a:close/>
                <a:moveTo>
                  <a:pt x="933" y="118"/>
                </a:moveTo>
                <a:cubicBezTo>
                  <a:pt x="930" y="108"/>
                  <a:pt x="925" y="99"/>
                  <a:pt x="919" y="91"/>
                </a:cubicBezTo>
                <a:cubicBezTo>
                  <a:pt x="913" y="84"/>
                  <a:pt x="905" y="78"/>
                  <a:pt x="896" y="73"/>
                </a:cubicBezTo>
                <a:cubicBezTo>
                  <a:pt x="886" y="69"/>
                  <a:pt x="875" y="67"/>
                  <a:pt x="863" y="67"/>
                </a:cubicBezTo>
                <a:cubicBezTo>
                  <a:pt x="851" y="67"/>
                  <a:pt x="840" y="69"/>
                  <a:pt x="830" y="73"/>
                </a:cubicBezTo>
                <a:cubicBezTo>
                  <a:pt x="821" y="78"/>
                  <a:pt x="813" y="84"/>
                  <a:pt x="807" y="91"/>
                </a:cubicBezTo>
                <a:cubicBezTo>
                  <a:pt x="801" y="99"/>
                  <a:pt x="796" y="108"/>
                  <a:pt x="793" y="118"/>
                </a:cubicBezTo>
                <a:cubicBezTo>
                  <a:pt x="790" y="128"/>
                  <a:pt x="788" y="139"/>
                  <a:pt x="788" y="151"/>
                </a:cubicBezTo>
                <a:cubicBezTo>
                  <a:pt x="788" y="162"/>
                  <a:pt x="790" y="173"/>
                  <a:pt x="793" y="183"/>
                </a:cubicBezTo>
                <a:cubicBezTo>
                  <a:pt x="796" y="194"/>
                  <a:pt x="801" y="202"/>
                  <a:pt x="807" y="210"/>
                </a:cubicBezTo>
                <a:cubicBezTo>
                  <a:pt x="813" y="217"/>
                  <a:pt x="821" y="223"/>
                  <a:pt x="830" y="228"/>
                </a:cubicBezTo>
                <a:cubicBezTo>
                  <a:pt x="840" y="232"/>
                  <a:pt x="851" y="234"/>
                  <a:pt x="863" y="234"/>
                </a:cubicBezTo>
                <a:cubicBezTo>
                  <a:pt x="875" y="234"/>
                  <a:pt x="886" y="232"/>
                  <a:pt x="896" y="228"/>
                </a:cubicBezTo>
                <a:cubicBezTo>
                  <a:pt x="905" y="223"/>
                  <a:pt x="913" y="217"/>
                  <a:pt x="919" y="210"/>
                </a:cubicBezTo>
                <a:cubicBezTo>
                  <a:pt x="925" y="202"/>
                  <a:pt x="930" y="194"/>
                  <a:pt x="933" y="183"/>
                </a:cubicBezTo>
                <a:cubicBezTo>
                  <a:pt x="936" y="173"/>
                  <a:pt x="938" y="162"/>
                  <a:pt x="938" y="151"/>
                </a:cubicBezTo>
                <a:cubicBezTo>
                  <a:pt x="938" y="139"/>
                  <a:pt x="936" y="128"/>
                  <a:pt x="933" y="118"/>
                </a:cubicBezTo>
                <a:close/>
                <a:moveTo>
                  <a:pt x="893" y="192"/>
                </a:moveTo>
                <a:cubicBezTo>
                  <a:pt x="886" y="202"/>
                  <a:pt x="877" y="207"/>
                  <a:pt x="863" y="207"/>
                </a:cubicBezTo>
                <a:cubicBezTo>
                  <a:pt x="850" y="207"/>
                  <a:pt x="840" y="202"/>
                  <a:pt x="833" y="192"/>
                </a:cubicBezTo>
                <a:cubicBezTo>
                  <a:pt x="827" y="182"/>
                  <a:pt x="824" y="168"/>
                  <a:pt x="824" y="151"/>
                </a:cubicBezTo>
                <a:cubicBezTo>
                  <a:pt x="824" y="133"/>
                  <a:pt x="827" y="119"/>
                  <a:pt x="833" y="109"/>
                </a:cubicBezTo>
                <a:cubicBezTo>
                  <a:pt x="840" y="100"/>
                  <a:pt x="850" y="95"/>
                  <a:pt x="863" y="95"/>
                </a:cubicBezTo>
                <a:cubicBezTo>
                  <a:pt x="877" y="95"/>
                  <a:pt x="886" y="100"/>
                  <a:pt x="893" y="109"/>
                </a:cubicBezTo>
                <a:cubicBezTo>
                  <a:pt x="899" y="119"/>
                  <a:pt x="903" y="133"/>
                  <a:pt x="903" y="151"/>
                </a:cubicBezTo>
                <a:cubicBezTo>
                  <a:pt x="903" y="168"/>
                  <a:pt x="899" y="182"/>
                  <a:pt x="893" y="192"/>
                </a:cubicBezTo>
                <a:close/>
                <a:moveTo>
                  <a:pt x="808" y="8"/>
                </a:moveTo>
                <a:cubicBezTo>
                  <a:pt x="800" y="29"/>
                  <a:pt x="800" y="29"/>
                  <a:pt x="800" y="29"/>
                </a:cubicBezTo>
                <a:cubicBezTo>
                  <a:pt x="799" y="31"/>
                  <a:pt x="799" y="32"/>
                  <a:pt x="796" y="31"/>
                </a:cubicBezTo>
                <a:cubicBezTo>
                  <a:pt x="795" y="31"/>
                  <a:pt x="793" y="30"/>
                  <a:pt x="790" y="30"/>
                </a:cubicBezTo>
                <a:cubicBezTo>
                  <a:pt x="788" y="29"/>
                  <a:pt x="785" y="29"/>
                  <a:pt x="782" y="29"/>
                </a:cubicBezTo>
                <a:cubicBezTo>
                  <a:pt x="778" y="29"/>
                  <a:pt x="774" y="29"/>
                  <a:pt x="771" y="30"/>
                </a:cubicBezTo>
                <a:cubicBezTo>
                  <a:pt x="767" y="31"/>
                  <a:pt x="765" y="33"/>
                  <a:pt x="762" y="36"/>
                </a:cubicBezTo>
                <a:cubicBezTo>
                  <a:pt x="759" y="38"/>
                  <a:pt x="756" y="42"/>
                  <a:pt x="755" y="47"/>
                </a:cubicBezTo>
                <a:cubicBezTo>
                  <a:pt x="751" y="58"/>
                  <a:pt x="749" y="69"/>
                  <a:pt x="749" y="70"/>
                </a:cubicBezTo>
                <a:cubicBezTo>
                  <a:pt x="782" y="70"/>
                  <a:pt x="782" y="70"/>
                  <a:pt x="782" y="70"/>
                </a:cubicBezTo>
                <a:cubicBezTo>
                  <a:pt x="785" y="70"/>
                  <a:pt x="786" y="71"/>
                  <a:pt x="786" y="73"/>
                </a:cubicBezTo>
                <a:cubicBezTo>
                  <a:pt x="782" y="95"/>
                  <a:pt x="782" y="95"/>
                  <a:pt x="782" y="95"/>
                </a:cubicBezTo>
                <a:cubicBezTo>
                  <a:pt x="781" y="98"/>
                  <a:pt x="778" y="98"/>
                  <a:pt x="778" y="98"/>
                </a:cubicBezTo>
                <a:cubicBezTo>
                  <a:pt x="744" y="98"/>
                  <a:pt x="744" y="98"/>
                  <a:pt x="744" y="98"/>
                </a:cubicBezTo>
                <a:cubicBezTo>
                  <a:pt x="721" y="230"/>
                  <a:pt x="721" y="230"/>
                  <a:pt x="721" y="230"/>
                </a:cubicBezTo>
                <a:cubicBezTo>
                  <a:pt x="719" y="243"/>
                  <a:pt x="716" y="255"/>
                  <a:pt x="712" y="264"/>
                </a:cubicBezTo>
                <a:cubicBezTo>
                  <a:pt x="708" y="274"/>
                  <a:pt x="705" y="281"/>
                  <a:pt x="699" y="288"/>
                </a:cubicBezTo>
                <a:cubicBezTo>
                  <a:pt x="693" y="294"/>
                  <a:pt x="687" y="298"/>
                  <a:pt x="679" y="301"/>
                </a:cubicBezTo>
                <a:cubicBezTo>
                  <a:pt x="672" y="303"/>
                  <a:pt x="664" y="305"/>
                  <a:pt x="654" y="305"/>
                </a:cubicBezTo>
                <a:cubicBezTo>
                  <a:pt x="649" y="305"/>
                  <a:pt x="645" y="305"/>
                  <a:pt x="639" y="303"/>
                </a:cubicBezTo>
                <a:cubicBezTo>
                  <a:pt x="635" y="302"/>
                  <a:pt x="632" y="302"/>
                  <a:pt x="629" y="301"/>
                </a:cubicBezTo>
                <a:cubicBezTo>
                  <a:pt x="628" y="300"/>
                  <a:pt x="627" y="299"/>
                  <a:pt x="628" y="296"/>
                </a:cubicBezTo>
                <a:cubicBezTo>
                  <a:pt x="629" y="294"/>
                  <a:pt x="635" y="278"/>
                  <a:pt x="635" y="275"/>
                </a:cubicBezTo>
                <a:cubicBezTo>
                  <a:pt x="637" y="273"/>
                  <a:pt x="639" y="274"/>
                  <a:pt x="639" y="274"/>
                </a:cubicBezTo>
                <a:cubicBezTo>
                  <a:pt x="641" y="275"/>
                  <a:pt x="642" y="275"/>
                  <a:pt x="645" y="276"/>
                </a:cubicBezTo>
                <a:cubicBezTo>
                  <a:pt x="647" y="276"/>
                  <a:pt x="651" y="276"/>
                  <a:pt x="653" y="276"/>
                </a:cubicBezTo>
                <a:cubicBezTo>
                  <a:pt x="658" y="276"/>
                  <a:pt x="662" y="276"/>
                  <a:pt x="665" y="275"/>
                </a:cubicBezTo>
                <a:cubicBezTo>
                  <a:pt x="670" y="273"/>
                  <a:pt x="672" y="271"/>
                  <a:pt x="675" y="267"/>
                </a:cubicBezTo>
                <a:cubicBezTo>
                  <a:pt x="677" y="264"/>
                  <a:pt x="680" y="259"/>
                  <a:pt x="682" y="253"/>
                </a:cubicBezTo>
                <a:cubicBezTo>
                  <a:pt x="684" y="246"/>
                  <a:pt x="686" y="238"/>
                  <a:pt x="688" y="227"/>
                </a:cubicBezTo>
                <a:cubicBezTo>
                  <a:pt x="711" y="98"/>
                  <a:pt x="711" y="98"/>
                  <a:pt x="711" y="98"/>
                </a:cubicBezTo>
                <a:cubicBezTo>
                  <a:pt x="688" y="98"/>
                  <a:pt x="688" y="98"/>
                  <a:pt x="688" y="98"/>
                </a:cubicBezTo>
                <a:cubicBezTo>
                  <a:pt x="686" y="98"/>
                  <a:pt x="685" y="97"/>
                  <a:pt x="685" y="95"/>
                </a:cubicBezTo>
                <a:cubicBezTo>
                  <a:pt x="689" y="73"/>
                  <a:pt x="689" y="73"/>
                  <a:pt x="689" y="73"/>
                </a:cubicBezTo>
                <a:cubicBezTo>
                  <a:pt x="690" y="70"/>
                  <a:pt x="692" y="70"/>
                  <a:pt x="692" y="70"/>
                </a:cubicBezTo>
                <a:cubicBezTo>
                  <a:pt x="716" y="70"/>
                  <a:pt x="716" y="70"/>
                  <a:pt x="716" y="70"/>
                </a:cubicBezTo>
                <a:cubicBezTo>
                  <a:pt x="717" y="63"/>
                  <a:pt x="717" y="63"/>
                  <a:pt x="717" y="63"/>
                </a:cubicBezTo>
                <a:cubicBezTo>
                  <a:pt x="721" y="42"/>
                  <a:pt x="728" y="27"/>
                  <a:pt x="738" y="16"/>
                </a:cubicBezTo>
                <a:cubicBezTo>
                  <a:pt x="748" y="6"/>
                  <a:pt x="763" y="0"/>
                  <a:pt x="782" y="0"/>
                </a:cubicBezTo>
                <a:cubicBezTo>
                  <a:pt x="787" y="0"/>
                  <a:pt x="792" y="1"/>
                  <a:pt x="796" y="2"/>
                </a:cubicBezTo>
                <a:cubicBezTo>
                  <a:pt x="800" y="2"/>
                  <a:pt x="803" y="3"/>
                  <a:pt x="806" y="4"/>
                </a:cubicBezTo>
                <a:cubicBezTo>
                  <a:pt x="807" y="4"/>
                  <a:pt x="809" y="5"/>
                  <a:pt x="808" y="8"/>
                </a:cubicBezTo>
                <a:close/>
                <a:moveTo>
                  <a:pt x="661" y="183"/>
                </a:moveTo>
                <a:cubicBezTo>
                  <a:pt x="661" y="184"/>
                  <a:pt x="661" y="184"/>
                  <a:pt x="661" y="184"/>
                </a:cubicBezTo>
                <a:cubicBezTo>
                  <a:pt x="661" y="215"/>
                  <a:pt x="638" y="235"/>
                  <a:pt x="601" y="235"/>
                </a:cubicBezTo>
                <a:cubicBezTo>
                  <a:pt x="583" y="235"/>
                  <a:pt x="566" y="232"/>
                  <a:pt x="548" y="222"/>
                </a:cubicBezTo>
                <a:cubicBezTo>
                  <a:pt x="544" y="220"/>
                  <a:pt x="541" y="218"/>
                  <a:pt x="538" y="216"/>
                </a:cubicBezTo>
                <a:cubicBezTo>
                  <a:pt x="537" y="215"/>
                  <a:pt x="536" y="215"/>
                  <a:pt x="537" y="212"/>
                </a:cubicBezTo>
                <a:cubicBezTo>
                  <a:pt x="544" y="192"/>
                  <a:pt x="544" y="192"/>
                  <a:pt x="544" y="192"/>
                </a:cubicBezTo>
                <a:cubicBezTo>
                  <a:pt x="545" y="189"/>
                  <a:pt x="548" y="190"/>
                  <a:pt x="549" y="190"/>
                </a:cubicBezTo>
                <a:cubicBezTo>
                  <a:pt x="551" y="192"/>
                  <a:pt x="552" y="193"/>
                  <a:pt x="555" y="194"/>
                </a:cubicBezTo>
                <a:cubicBezTo>
                  <a:pt x="576" y="208"/>
                  <a:pt x="596" y="208"/>
                  <a:pt x="602" y="208"/>
                </a:cubicBezTo>
                <a:cubicBezTo>
                  <a:pt x="618" y="208"/>
                  <a:pt x="628" y="199"/>
                  <a:pt x="628" y="188"/>
                </a:cubicBezTo>
                <a:cubicBezTo>
                  <a:pt x="628" y="187"/>
                  <a:pt x="628" y="187"/>
                  <a:pt x="628" y="187"/>
                </a:cubicBezTo>
                <a:cubicBezTo>
                  <a:pt x="628" y="175"/>
                  <a:pt x="613" y="170"/>
                  <a:pt x="595" y="165"/>
                </a:cubicBezTo>
                <a:cubicBezTo>
                  <a:pt x="591" y="164"/>
                  <a:pt x="591" y="164"/>
                  <a:pt x="591" y="164"/>
                </a:cubicBezTo>
                <a:cubicBezTo>
                  <a:pt x="567" y="157"/>
                  <a:pt x="541" y="147"/>
                  <a:pt x="541" y="116"/>
                </a:cubicBezTo>
                <a:cubicBezTo>
                  <a:pt x="541" y="116"/>
                  <a:pt x="541" y="116"/>
                  <a:pt x="541" y="116"/>
                </a:cubicBezTo>
                <a:cubicBezTo>
                  <a:pt x="541" y="87"/>
                  <a:pt x="565" y="66"/>
                  <a:pt x="598" y="66"/>
                </a:cubicBezTo>
                <a:cubicBezTo>
                  <a:pt x="602" y="66"/>
                  <a:pt x="602" y="66"/>
                  <a:pt x="602" y="66"/>
                </a:cubicBezTo>
                <a:cubicBezTo>
                  <a:pt x="622" y="66"/>
                  <a:pt x="640" y="72"/>
                  <a:pt x="654" y="80"/>
                </a:cubicBezTo>
                <a:cubicBezTo>
                  <a:pt x="656" y="81"/>
                  <a:pt x="657" y="83"/>
                  <a:pt x="656" y="85"/>
                </a:cubicBezTo>
                <a:cubicBezTo>
                  <a:pt x="655" y="86"/>
                  <a:pt x="649" y="103"/>
                  <a:pt x="649" y="105"/>
                </a:cubicBezTo>
                <a:cubicBezTo>
                  <a:pt x="647" y="108"/>
                  <a:pt x="644" y="106"/>
                  <a:pt x="644" y="106"/>
                </a:cubicBezTo>
                <a:cubicBezTo>
                  <a:pt x="632" y="99"/>
                  <a:pt x="613" y="94"/>
                  <a:pt x="597" y="94"/>
                </a:cubicBezTo>
                <a:cubicBezTo>
                  <a:pt x="583" y="94"/>
                  <a:pt x="574" y="101"/>
                  <a:pt x="574" y="112"/>
                </a:cubicBezTo>
                <a:cubicBezTo>
                  <a:pt x="574" y="112"/>
                  <a:pt x="574" y="112"/>
                  <a:pt x="574" y="112"/>
                </a:cubicBezTo>
                <a:cubicBezTo>
                  <a:pt x="574" y="124"/>
                  <a:pt x="590" y="129"/>
                  <a:pt x="608" y="135"/>
                </a:cubicBezTo>
                <a:cubicBezTo>
                  <a:pt x="611" y="136"/>
                  <a:pt x="611" y="136"/>
                  <a:pt x="611" y="136"/>
                </a:cubicBezTo>
                <a:cubicBezTo>
                  <a:pt x="635" y="144"/>
                  <a:pt x="661" y="154"/>
                  <a:pt x="661" y="183"/>
                </a:cubicBezTo>
                <a:close/>
                <a:moveTo>
                  <a:pt x="125" y="183"/>
                </a:move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cubicBezTo>
                  <a:pt x="9" y="192"/>
                  <a:pt x="9" y="192"/>
                  <a:pt x="9" y="192"/>
                </a:cubicBez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lose/>
                <a:moveTo>
                  <a:pt x="512" y="112"/>
                </a:moveTo>
                <a:cubicBezTo>
                  <a:pt x="510" y="102"/>
                  <a:pt x="503" y="92"/>
                  <a:pt x="499" y="88"/>
                </a:cubicBezTo>
                <a:cubicBezTo>
                  <a:pt x="492" y="81"/>
                  <a:pt x="486" y="76"/>
                  <a:pt x="479" y="73"/>
                </a:cubicBezTo>
                <a:cubicBezTo>
                  <a:pt x="471" y="69"/>
                  <a:pt x="461" y="67"/>
                  <a:pt x="450" y="67"/>
                </a:cubicBezTo>
                <a:cubicBezTo>
                  <a:pt x="437" y="67"/>
                  <a:pt x="425" y="69"/>
                  <a:pt x="416" y="73"/>
                </a:cubicBezTo>
                <a:cubicBezTo>
                  <a:pt x="406" y="78"/>
                  <a:pt x="398" y="84"/>
                  <a:pt x="392" y="92"/>
                </a:cubicBezTo>
                <a:cubicBezTo>
                  <a:pt x="386" y="99"/>
                  <a:pt x="381" y="108"/>
                  <a:pt x="378" y="118"/>
                </a:cubicBezTo>
                <a:cubicBezTo>
                  <a:pt x="375" y="129"/>
                  <a:pt x="373" y="140"/>
                  <a:pt x="373" y="151"/>
                </a:cubicBezTo>
                <a:cubicBezTo>
                  <a:pt x="373" y="163"/>
                  <a:pt x="375" y="175"/>
                  <a:pt x="378" y="184"/>
                </a:cubicBezTo>
                <a:cubicBezTo>
                  <a:pt x="381" y="195"/>
                  <a:pt x="386" y="203"/>
                  <a:pt x="393" y="211"/>
                </a:cubicBezTo>
                <a:cubicBezTo>
                  <a:pt x="400" y="218"/>
                  <a:pt x="409" y="224"/>
                  <a:pt x="419" y="228"/>
                </a:cubicBezTo>
                <a:cubicBezTo>
                  <a:pt x="429" y="232"/>
                  <a:pt x="442" y="234"/>
                  <a:pt x="457" y="234"/>
                </a:cubicBezTo>
                <a:cubicBezTo>
                  <a:pt x="486" y="234"/>
                  <a:pt x="502" y="227"/>
                  <a:pt x="509" y="224"/>
                </a:cubicBezTo>
                <a:cubicBezTo>
                  <a:pt x="510" y="223"/>
                  <a:pt x="511" y="222"/>
                  <a:pt x="509" y="219"/>
                </a:cubicBezTo>
                <a:cubicBezTo>
                  <a:pt x="503" y="200"/>
                  <a:pt x="503" y="200"/>
                  <a:pt x="503" y="200"/>
                </a:cubicBezTo>
                <a:cubicBezTo>
                  <a:pt x="502" y="197"/>
                  <a:pt x="499" y="198"/>
                  <a:pt x="499" y="198"/>
                </a:cubicBezTo>
                <a:cubicBezTo>
                  <a:pt x="491" y="201"/>
                  <a:pt x="481" y="206"/>
                  <a:pt x="456" y="206"/>
                </a:cubicBezTo>
                <a:cubicBezTo>
                  <a:pt x="440" y="206"/>
                  <a:pt x="428" y="201"/>
                  <a:pt x="421" y="194"/>
                </a:cubicBezTo>
                <a:cubicBezTo>
                  <a:pt x="413" y="186"/>
                  <a:pt x="410" y="175"/>
                  <a:pt x="409" y="159"/>
                </a:cubicBezTo>
                <a:cubicBezTo>
                  <a:pt x="512" y="159"/>
                  <a:pt x="512" y="159"/>
                  <a:pt x="512" y="159"/>
                </a:cubicBezTo>
                <a:cubicBezTo>
                  <a:pt x="512" y="159"/>
                  <a:pt x="515" y="159"/>
                  <a:pt x="515" y="157"/>
                </a:cubicBezTo>
                <a:cubicBezTo>
                  <a:pt x="515" y="155"/>
                  <a:pt x="519" y="135"/>
                  <a:pt x="512" y="112"/>
                </a:cubicBezTo>
                <a:close/>
                <a:moveTo>
                  <a:pt x="409" y="134"/>
                </a:moveTo>
                <a:cubicBezTo>
                  <a:pt x="411" y="124"/>
                  <a:pt x="414" y="116"/>
                  <a:pt x="418" y="109"/>
                </a:cubicBezTo>
                <a:cubicBezTo>
                  <a:pt x="424" y="100"/>
                  <a:pt x="434" y="94"/>
                  <a:pt x="447" y="94"/>
                </a:cubicBezTo>
                <a:cubicBezTo>
                  <a:pt x="461" y="94"/>
                  <a:pt x="470" y="100"/>
                  <a:pt x="476" y="109"/>
                </a:cubicBezTo>
                <a:cubicBezTo>
                  <a:pt x="481" y="116"/>
                  <a:pt x="482" y="124"/>
                  <a:pt x="483" y="134"/>
                </a:cubicBezTo>
                <a:lnTo>
                  <a:pt x="409" y="134"/>
                </a:lnTo>
                <a:close/>
                <a:moveTo>
                  <a:pt x="344" y="7"/>
                </a:moveTo>
                <a:cubicBezTo>
                  <a:pt x="344" y="228"/>
                  <a:pt x="344" y="228"/>
                  <a:pt x="344" y="228"/>
                </a:cubicBezTo>
                <a:cubicBezTo>
                  <a:pt x="344" y="229"/>
                  <a:pt x="343" y="231"/>
                  <a:pt x="341" y="231"/>
                </a:cubicBezTo>
                <a:cubicBezTo>
                  <a:pt x="314" y="231"/>
                  <a:pt x="314" y="231"/>
                  <a:pt x="314" y="231"/>
                </a:cubicBezTo>
                <a:cubicBezTo>
                  <a:pt x="312" y="231"/>
                  <a:pt x="311" y="229"/>
                  <a:pt x="311" y="228"/>
                </a:cubicBezTo>
                <a:cubicBezTo>
                  <a:pt x="311" y="7"/>
                  <a:pt x="311" y="7"/>
                  <a:pt x="311" y="7"/>
                </a:cubicBezTo>
                <a:cubicBezTo>
                  <a:pt x="311" y="5"/>
                  <a:pt x="312" y="4"/>
                  <a:pt x="314" y="4"/>
                </a:cubicBezTo>
                <a:cubicBezTo>
                  <a:pt x="341" y="4"/>
                  <a:pt x="341" y="4"/>
                  <a:pt x="341" y="4"/>
                </a:cubicBezTo>
                <a:cubicBezTo>
                  <a:pt x="343" y="4"/>
                  <a:pt x="344" y="5"/>
                  <a:pt x="344" y="7"/>
                </a:cubicBezTo>
                <a:close/>
                <a:moveTo>
                  <a:pt x="277" y="221"/>
                </a:moveTo>
                <a:cubicBezTo>
                  <a:pt x="277" y="127"/>
                  <a:pt x="277" y="127"/>
                  <a:pt x="277" y="127"/>
                </a:cubicBezTo>
                <a:cubicBezTo>
                  <a:pt x="277" y="106"/>
                  <a:pt x="272" y="91"/>
                  <a:pt x="261" y="81"/>
                </a:cubicBezTo>
                <a:cubicBezTo>
                  <a:pt x="250" y="71"/>
                  <a:pt x="234" y="67"/>
                  <a:pt x="213" y="67"/>
                </a:cubicBezTo>
                <a:cubicBezTo>
                  <a:pt x="205" y="67"/>
                  <a:pt x="193" y="68"/>
                  <a:pt x="185" y="69"/>
                </a:cubicBezTo>
                <a:cubicBezTo>
                  <a:pt x="185" y="69"/>
                  <a:pt x="163" y="74"/>
                  <a:pt x="154" y="81"/>
                </a:cubicBezTo>
                <a:cubicBezTo>
                  <a:pt x="154" y="81"/>
                  <a:pt x="152" y="82"/>
                  <a:pt x="153" y="85"/>
                </a:cubicBezTo>
                <a:cubicBezTo>
                  <a:pt x="160" y="105"/>
                  <a:pt x="160" y="105"/>
                  <a:pt x="160" y="105"/>
                </a:cubicBezTo>
                <a:cubicBezTo>
                  <a:pt x="161" y="107"/>
                  <a:pt x="163" y="106"/>
                  <a:pt x="163" y="106"/>
                </a:cubicBezTo>
                <a:cubicBezTo>
                  <a:pt x="163" y="106"/>
                  <a:pt x="164" y="106"/>
                  <a:pt x="165" y="105"/>
                </a:cubicBezTo>
                <a:cubicBezTo>
                  <a:pt x="185" y="95"/>
                  <a:pt x="210" y="95"/>
                  <a:pt x="210" y="95"/>
                </a:cubicBezTo>
                <a:cubicBezTo>
                  <a:pt x="221" y="95"/>
                  <a:pt x="230" y="97"/>
                  <a:pt x="236" y="102"/>
                </a:cubicBezTo>
                <a:cubicBezTo>
                  <a:pt x="241" y="106"/>
                  <a:pt x="244" y="113"/>
                  <a:pt x="244" y="126"/>
                </a:cubicBezTo>
                <a:cubicBezTo>
                  <a:pt x="244" y="131"/>
                  <a:pt x="244" y="131"/>
                  <a:pt x="244" y="131"/>
                </a:cubicBezTo>
                <a:cubicBezTo>
                  <a:pt x="235" y="129"/>
                  <a:pt x="227" y="129"/>
                  <a:pt x="227" y="129"/>
                </a:cubicBezTo>
                <a:cubicBezTo>
                  <a:pt x="223" y="128"/>
                  <a:pt x="217" y="128"/>
                  <a:pt x="211" y="128"/>
                </a:cubicBezTo>
                <a:cubicBezTo>
                  <a:pt x="202" y="128"/>
                  <a:pt x="194" y="129"/>
                  <a:pt x="185" y="131"/>
                </a:cubicBezTo>
                <a:cubicBezTo>
                  <a:pt x="177" y="134"/>
                  <a:pt x="170" y="137"/>
                  <a:pt x="164" y="141"/>
                </a:cubicBezTo>
                <a:cubicBezTo>
                  <a:pt x="158" y="146"/>
                  <a:pt x="153" y="152"/>
                  <a:pt x="149" y="159"/>
                </a:cubicBezTo>
                <a:cubicBezTo>
                  <a:pt x="145" y="165"/>
                  <a:pt x="143" y="173"/>
                  <a:pt x="143" y="182"/>
                </a:cubicBezTo>
                <a:cubicBezTo>
                  <a:pt x="143" y="192"/>
                  <a:pt x="145" y="199"/>
                  <a:pt x="148" y="206"/>
                </a:cubicBezTo>
                <a:cubicBezTo>
                  <a:pt x="151" y="212"/>
                  <a:pt x="156" y="218"/>
                  <a:pt x="162" y="222"/>
                </a:cubicBezTo>
                <a:cubicBezTo>
                  <a:pt x="167" y="226"/>
                  <a:pt x="174" y="229"/>
                  <a:pt x="183" y="231"/>
                </a:cubicBezTo>
                <a:cubicBezTo>
                  <a:pt x="191" y="233"/>
                  <a:pt x="200" y="234"/>
                  <a:pt x="210" y="234"/>
                </a:cubicBezTo>
                <a:cubicBezTo>
                  <a:pt x="221" y="234"/>
                  <a:pt x="231" y="233"/>
                  <a:pt x="241" y="231"/>
                </a:cubicBezTo>
                <a:cubicBezTo>
                  <a:pt x="252" y="230"/>
                  <a:pt x="264" y="227"/>
                  <a:pt x="267" y="226"/>
                </a:cubicBezTo>
                <a:cubicBezTo>
                  <a:pt x="271" y="226"/>
                  <a:pt x="275" y="225"/>
                  <a:pt x="275" y="225"/>
                </a:cubicBezTo>
                <a:cubicBezTo>
                  <a:pt x="277" y="224"/>
                  <a:pt x="277" y="221"/>
                  <a:pt x="277" y="221"/>
                </a:cubicBezTo>
                <a:close/>
                <a:moveTo>
                  <a:pt x="244" y="204"/>
                </a:moveTo>
                <a:cubicBezTo>
                  <a:pt x="244" y="204"/>
                  <a:pt x="231" y="206"/>
                  <a:pt x="216" y="207"/>
                </a:cubicBezTo>
                <a:cubicBezTo>
                  <a:pt x="195" y="209"/>
                  <a:pt x="186" y="201"/>
                  <a:pt x="186" y="201"/>
                </a:cubicBezTo>
                <a:cubicBezTo>
                  <a:pt x="182" y="198"/>
                  <a:pt x="181" y="197"/>
                  <a:pt x="180" y="195"/>
                </a:cubicBezTo>
                <a:cubicBezTo>
                  <a:pt x="178" y="192"/>
                  <a:pt x="177" y="187"/>
                  <a:pt x="177" y="182"/>
                </a:cubicBezTo>
                <a:cubicBezTo>
                  <a:pt x="177" y="173"/>
                  <a:pt x="180" y="166"/>
                  <a:pt x="186" y="162"/>
                </a:cubicBezTo>
                <a:cubicBezTo>
                  <a:pt x="186" y="162"/>
                  <a:pt x="195" y="154"/>
                  <a:pt x="216" y="154"/>
                </a:cubicBezTo>
                <a:cubicBezTo>
                  <a:pt x="231" y="154"/>
                  <a:pt x="244" y="157"/>
                  <a:pt x="244" y="157"/>
                </a:cubicBezTo>
                <a:lnTo>
                  <a:pt x="244" y="2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8"/>
          <a:stretch>
            <a:fillRect/>
          </a:stretch>
        </p:blipFill>
        <p:spPr>
          <a:xfrm>
            <a:off x="9796031" y="6074822"/>
            <a:ext cx="574840" cy="275923"/>
          </a:xfrm>
          <a:prstGeom prst="rect">
            <a:avLst/>
          </a:prstGeom>
        </p:spPr>
      </p:pic>
    </p:spTree>
    <p:extLst>
      <p:ext uri="{BB962C8B-B14F-4D97-AF65-F5344CB8AC3E}">
        <p14:creationId xmlns:p14="http://schemas.microsoft.com/office/powerpoint/2010/main" val="241903592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01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2"/>
          <p:cNvSpPr txBox="1">
            <a:spLocks/>
          </p:cNvSpPr>
          <p:nvPr/>
        </p:nvSpPr>
        <p:spPr>
          <a:xfrm>
            <a:off x="8953987" y="-925321"/>
            <a:ext cx="4716334" cy="925321"/>
          </a:xfrm>
          <a:prstGeom prst="rect">
            <a:avLst/>
          </a:prstGeom>
        </p:spPr>
        <p:txBody>
          <a:bodyPr vert="horz" wrap="square" lIns="140568" tIns="87854" rIns="140568" bIns="8785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74" rtl="0" eaLnBrk="1" fontAlgn="auto" latinLnBrk="0" hangingPunct="1">
              <a:lnSpc>
                <a:spcPct val="90000"/>
              </a:lnSpc>
              <a:spcBef>
                <a:spcPct val="20000"/>
              </a:spcBef>
              <a:spcAft>
                <a:spcPts val="0"/>
              </a:spcAft>
              <a:buClrTx/>
              <a:buSzPct val="90000"/>
              <a:buFont typeface="Arial" pitchFamily="34" charset="0"/>
              <a:buNone/>
              <a:tabLst/>
              <a:defRPr/>
            </a:pPr>
            <a:r>
              <a:rPr kumimoji="0" lang="en-US" sz="5400" b="0" i="0" u="none" strike="noStrike" kern="1200" cap="none" spc="0" normalizeH="0" baseline="0" noProof="0" dirty="0" smtClean="0">
                <a:ln>
                  <a:noFill/>
                </a:ln>
                <a:solidFill>
                  <a:srgbClr val="FFFFFF"/>
                </a:solidFill>
                <a:effectLst/>
                <a:uLnTx/>
                <a:uFillTx/>
                <a:latin typeface="Segoe UI Light"/>
                <a:ea typeface="+mn-ea"/>
                <a:cs typeface="+mn-cs"/>
              </a:rPr>
              <a:t>:</a:t>
            </a:r>
            <a:endParaRPr kumimoji="0" lang="en-US" sz="54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6" name="Picture 5"/>
          <p:cNvPicPr>
            <a:picLocks noChangeAspect="1"/>
          </p:cNvPicPr>
          <p:nvPr/>
        </p:nvPicPr>
        <p:blipFill>
          <a:blip r:embed="rId3"/>
          <a:stretch>
            <a:fillRect/>
          </a:stretch>
        </p:blipFill>
        <p:spPr>
          <a:xfrm>
            <a:off x="7689574" y="2735514"/>
            <a:ext cx="1390167" cy="1388616"/>
          </a:xfrm>
          <a:prstGeom prst="rect">
            <a:avLst/>
          </a:prstGeom>
        </p:spPr>
      </p:pic>
      <p:sp>
        <p:nvSpPr>
          <p:cNvPr id="2" name="Title 1"/>
          <p:cNvSpPr>
            <a:spLocks noGrp="1"/>
          </p:cNvSpPr>
          <p:nvPr>
            <p:ph type="title"/>
          </p:nvPr>
        </p:nvSpPr>
        <p:spPr>
          <a:xfrm>
            <a:off x="269240" y="289512"/>
            <a:ext cx="4493260" cy="6280621"/>
          </a:xfrm>
        </p:spPr>
        <p:txBody>
          <a:bodyPr/>
          <a:lstStyle/>
          <a:p>
            <a:r>
              <a:rPr lang="en-US" sz="3200" spc="0" dirty="0" smtClean="0">
                <a:ln>
                  <a:noFill/>
                </a:ln>
                <a:solidFill>
                  <a:srgbClr val="FFFFFF"/>
                </a:solidFill>
                <a:cs typeface="+mn-cs"/>
              </a:rPr>
              <a:t>Workflow Integration</a:t>
            </a:r>
            <a:r>
              <a:rPr lang="en-US" spc="0" dirty="0" smtClean="0">
                <a:ln>
                  <a:noFill/>
                </a:ln>
                <a:solidFill>
                  <a:srgbClr val="FFFFFF"/>
                </a:solidFill>
                <a:cs typeface="+mn-cs"/>
              </a:rPr>
              <a:t/>
            </a:r>
            <a:br>
              <a:rPr lang="en-US" spc="0" dirty="0" smtClean="0">
                <a:ln>
                  <a:noFill/>
                </a:ln>
                <a:solidFill>
                  <a:srgbClr val="FFFFFF"/>
                </a:solidFill>
                <a:cs typeface="+mn-cs"/>
              </a:rPr>
            </a:br>
            <a:r>
              <a:rPr lang="en-US" spc="0" dirty="0" smtClean="0">
                <a:ln>
                  <a:noFill/>
                </a:ln>
                <a:solidFill>
                  <a:srgbClr val="FFFFFF"/>
                </a:solidFill>
                <a:cs typeface="+mn-cs"/>
              </a:rPr>
              <a:t>Logic </a:t>
            </a:r>
            <a:r>
              <a:rPr lang="en-US" spc="0" dirty="0">
                <a:ln>
                  <a:noFill/>
                </a:ln>
                <a:solidFill>
                  <a:srgbClr val="FFFFFF"/>
                </a:solidFill>
                <a:cs typeface="+mn-cs"/>
              </a:rPr>
              <a:t>Apps</a:t>
            </a:r>
            <a:endParaRPr lang="en-US" dirty="0"/>
          </a:p>
        </p:txBody>
      </p:sp>
    </p:spTree>
    <p:extLst>
      <p:ext uri="{BB962C8B-B14F-4D97-AF65-F5344CB8AC3E}">
        <p14:creationId xmlns:p14="http://schemas.microsoft.com/office/powerpoint/2010/main" val="853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94122" y="289512"/>
            <a:ext cx="12085250" cy="6184767"/>
          </a:xfrm>
          <a:prstGeom prst="rect">
            <a:avLst/>
          </a:prstGeom>
        </p:spPr>
      </p:pic>
    </p:spTree>
    <p:extLst>
      <p:ext uri="{BB962C8B-B14F-4D97-AF65-F5344CB8AC3E}">
        <p14:creationId xmlns:p14="http://schemas.microsoft.com/office/powerpoint/2010/main" val="8341921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 with business systems</a:t>
            </a:r>
            <a:endParaRPr lang="en-US" dirty="0"/>
          </a:p>
        </p:txBody>
      </p:sp>
      <p:sp>
        <p:nvSpPr>
          <p:cNvPr id="3" name="Text Placeholder 2"/>
          <p:cNvSpPr>
            <a:spLocks noGrp="1"/>
          </p:cNvSpPr>
          <p:nvPr>
            <p:ph type="body" sz="quarter" idx="10"/>
          </p:nvPr>
        </p:nvSpPr>
        <p:spPr>
          <a:xfrm>
            <a:off x="6730409" y="1714500"/>
            <a:ext cx="5194672" cy="4058162"/>
          </a:xfrm>
        </p:spPr>
        <p:txBody>
          <a:bodyPr/>
          <a:lstStyle/>
          <a:p>
            <a:r>
              <a:rPr lang="en-US" dirty="0" smtClean="0"/>
              <a:t>Line of business integration</a:t>
            </a:r>
          </a:p>
          <a:p>
            <a:pPr lvl="1"/>
            <a:r>
              <a:rPr lang="en-US" dirty="0" smtClean="0"/>
              <a:t>Push intelligence, alerts and alarms to existing </a:t>
            </a:r>
            <a:r>
              <a:rPr lang="en-US" dirty="0" err="1" smtClean="0"/>
              <a:t>LoB</a:t>
            </a:r>
            <a:r>
              <a:rPr lang="en-US" dirty="0" smtClean="0"/>
              <a:t> dashboards or solutions. </a:t>
            </a:r>
            <a:endParaRPr lang="en-US" dirty="0"/>
          </a:p>
          <a:p>
            <a:r>
              <a:rPr lang="en-US" dirty="0" smtClean="0"/>
              <a:t>Highly automated</a:t>
            </a:r>
            <a:endParaRPr lang="en-US" dirty="0"/>
          </a:p>
          <a:p>
            <a:pPr lvl="1"/>
            <a:r>
              <a:rPr lang="en-US" dirty="0" smtClean="0"/>
              <a:t>Automate EA, B2B and business processes</a:t>
            </a:r>
          </a:p>
          <a:p>
            <a:pPr lvl="1"/>
            <a:endParaRPr lang="en-US" dirty="0"/>
          </a:p>
          <a:p>
            <a:pPr lvl="1"/>
            <a:endParaRPr lang="en-US" dirty="0"/>
          </a:p>
          <a:p>
            <a:pPr lvl="1"/>
            <a:endParaRPr lang="en-US" dirty="0" smtClean="0"/>
          </a:p>
          <a:p>
            <a:pPr lvl="1"/>
            <a:endParaRPr lang="en-US" dirty="0" smtClean="0"/>
          </a:p>
          <a:p>
            <a:endParaRPr lang="en-US" dirty="0" smtClean="0"/>
          </a:p>
        </p:txBody>
      </p:sp>
      <p:sp>
        <p:nvSpPr>
          <p:cNvPr id="6" name="Text Placeholder 2"/>
          <p:cNvSpPr>
            <a:spLocks noGrp="1"/>
          </p:cNvSpPr>
          <p:nvPr>
            <p:ph type="body" sz="quarter" idx="10"/>
          </p:nvPr>
        </p:nvSpPr>
        <p:spPr>
          <a:xfrm>
            <a:off x="421640" y="1714500"/>
            <a:ext cx="6080760" cy="4619213"/>
          </a:xfrm>
        </p:spPr>
        <p:txBody>
          <a:bodyPr/>
          <a:lstStyle/>
          <a:p>
            <a:r>
              <a:rPr lang="en-US" dirty="0" smtClean="0"/>
              <a:t>Create workflows</a:t>
            </a:r>
          </a:p>
          <a:p>
            <a:pPr lvl="1"/>
            <a:r>
              <a:rPr lang="en-US" dirty="0" smtClean="0"/>
              <a:t>Visually create processes and workflow, automated actions and trigger responses</a:t>
            </a:r>
          </a:p>
          <a:p>
            <a:r>
              <a:rPr lang="en-US" dirty="0" smtClean="0"/>
              <a:t>Cross platform</a:t>
            </a:r>
          </a:p>
          <a:p>
            <a:r>
              <a:rPr lang="en-US" sz="1961" dirty="0" smtClean="0">
                <a:gradFill>
                  <a:gsLst>
                    <a:gs pos="1250">
                      <a:schemeClr val="tx1"/>
                    </a:gs>
                    <a:gs pos="100000">
                      <a:schemeClr val="tx1"/>
                    </a:gs>
                  </a:gsLst>
                  <a:lin ang="5400000" scaled="0"/>
                </a:gradFill>
                <a:latin typeface="+mn-lt"/>
              </a:rPr>
              <a:t>Integrate with new, existing or custom business solutions on any platform</a:t>
            </a:r>
            <a:endParaRPr lang="en-US" sz="1961" dirty="0">
              <a:gradFill>
                <a:gsLst>
                  <a:gs pos="1250">
                    <a:schemeClr val="tx1"/>
                  </a:gs>
                  <a:gs pos="100000">
                    <a:schemeClr val="tx1"/>
                  </a:gs>
                </a:gsLst>
                <a:lin ang="5400000" scaled="0"/>
              </a:gradFill>
              <a:latin typeface="+mn-lt"/>
            </a:endParaRPr>
          </a:p>
          <a:p>
            <a:r>
              <a:rPr lang="en-US" dirty="0" smtClean="0"/>
              <a:t>Connect to on-premises data</a:t>
            </a:r>
          </a:p>
          <a:p>
            <a:pPr lvl="1"/>
            <a:r>
              <a:rPr lang="en-US" dirty="0" smtClean="0"/>
              <a:t>Utilize on-</a:t>
            </a:r>
            <a:r>
              <a:rPr lang="en-US" dirty="0" err="1" smtClean="0"/>
              <a:t>prem</a:t>
            </a:r>
            <a:r>
              <a:rPr lang="en-US" dirty="0" smtClean="0"/>
              <a:t>/cloud hybrid integration solutions</a:t>
            </a:r>
          </a:p>
          <a:p>
            <a:r>
              <a:rPr lang="en-US" dirty="0" smtClean="0"/>
              <a:t>Standard and custom connectors</a:t>
            </a:r>
          </a:p>
          <a:p>
            <a:pPr lvl="1"/>
            <a:r>
              <a:rPr lang="en-US" dirty="0" smtClean="0"/>
              <a:t>Library of supported external connectors, or create custom ones. </a:t>
            </a:r>
            <a:endParaRPr lang="en-US" dirty="0"/>
          </a:p>
        </p:txBody>
      </p:sp>
    </p:spTree>
    <p:extLst>
      <p:ext uri="{BB962C8B-B14F-4D97-AF65-F5344CB8AC3E}">
        <p14:creationId xmlns:p14="http://schemas.microsoft.com/office/powerpoint/2010/main" val="6078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 with business systems</a:t>
            </a:r>
            <a:endParaRPr lang="en-US" dirty="0"/>
          </a:p>
        </p:txBody>
      </p:sp>
      <p:sp>
        <p:nvSpPr>
          <p:cNvPr id="6" name="Text Placeholder 2"/>
          <p:cNvSpPr>
            <a:spLocks noGrp="1"/>
          </p:cNvSpPr>
          <p:nvPr>
            <p:ph type="body" sz="quarter" idx="10"/>
          </p:nvPr>
        </p:nvSpPr>
        <p:spPr>
          <a:xfrm>
            <a:off x="421640" y="1714500"/>
            <a:ext cx="5572760" cy="4275466"/>
          </a:xfrm>
        </p:spPr>
        <p:txBody>
          <a:bodyPr/>
          <a:lstStyle/>
          <a:p>
            <a:r>
              <a:rPr lang="en-US" dirty="0"/>
              <a:t>Standard c</a:t>
            </a:r>
            <a:r>
              <a:rPr lang="en-US" dirty="0" smtClean="0"/>
              <a:t>onnectors</a:t>
            </a:r>
            <a:endParaRPr lang="en-US" dirty="0"/>
          </a:p>
          <a:p>
            <a:r>
              <a:rPr lang="en-US" sz="1961" dirty="0" smtClean="0">
                <a:gradFill>
                  <a:gsLst>
                    <a:gs pos="1250">
                      <a:schemeClr val="tx1"/>
                    </a:gs>
                    <a:gs pos="100000">
                      <a:schemeClr val="tx1"/>
                    </a:gs>
                  </a:gsLst>
                  <a:lin ang="5400000" scaled="0"/>
                </a:gradFill>
                <a:latin typeface="+mn-lt"/>
              </a:rPr>
              <a:t>Azure </a:t>
            </a:r>
            <a:r>
              <a:rPr lang="en-US" sz="1961" dirty="0" err="1" smtClean="0">
                <a:gradFill>
                  <a:gsLst>
                    <a:gs pos="1250">
                      <a:schemeClr val="tx1"/>
                    </a:gs>
                    <a:gs pos="100000">
                      <a:schemeClr val="tx1"/>
                    </a:gs>
                  </a:gsLst>
                  <a:lin ang="5400000" scaled="0"/>
                </a:gradFill>
                <a:latin typeface="+mn-lt"/>
              </a:rPr>
              <a:t>HDInsights</a:t>
            </a:r>
            <a:r>
              <a:rPr lang="en-US" sz="1961" dirty="0" smtClean="0">
                <a:gradFill>
                  <a:gsLst>
                    <a:gs pos="1250">
                      <a:schemeClr val="tx1"/>
                    </a:gs>
                    <a:gs pos="100000">
                      <a:schemeClr val="tx1"/>
                    </a:gs>
                  </a:gsLst>
                  <a:lin ang="5400000" scaled="0"/>
                </a:gradFill>
                <a:latin typeface="+mn-lt"/>
              </a:rPr>
              <a:t>, Azure </a:t>
            </a:r>
            <a:r>
              <a:rPr lang="en-US" sz="1961" dirty="0">
                <a:gradFill>
                  <a:gsLst>
                    <a:gs pos="1250">
                      <a:schemeClr val="tx1"/>
                    </a:gs>
                    <a:gs pos="100000">
                      <a:schemeClr val="tx1"/>
                    </a:gs>
                  </a:gsLst>
                  <a:lin ang="5400000" scaled="0"/>
                </a:gradFill>
                <a:latin typeface="+mn-lt"/>
              </a:rPr>
              <a:t>Service </a:t>
            </a:r>
            <a:r>
              <a:rPr lang="en-US" sz="1961" dirty="0" smtClean="0">
                <a:gradFill>
                  <a:gsLst>
                    <a:gs pos="1250">
                      <a:schemeClr val="tx1"/>
                    </a:gs>
                    <a:gs pos="100000">
                      <a:schemeClr val="tx1"/>
                    </a:gs>
                  </a:gsLst>
                  <a:lin ang="5400000" scaled="0"/>
                </a:gradFill>
                <a:latin typeface="+mn-lt"/>
              </a:rPr>
              <a:t>Bus, Azure </a:t>
            </a:r>
            <a:r>
              <a:rPr lang="en-US" sz="1961" dirty="0">
                <a:gradFill>
                  <a:gsLst>
                    <a:gs pos="1250">
                      <a:schemeClr val="tx1"/>
                    </a:gs>
                    <a:gs pos="100000">
                      <a:schemeClr val="tx1"/>
                    </a:gs>
                  </a:gsLst>
                  <a:lin ang="5400000" scaled="0"/>
                </a:gradFill>
                <a:latin typeface="+mn-lt"/>
              </a:rPr>
              <a:t>Storage </a:t>
            </a:r>
            <a:r>
              <a:rPr lang="en-US" sz="1961" dirty="0" smtClean="0">
                <a:gradFill>
                  <a:gsLst>
                    <a:gs pos="1250">
                      <a:schemeClr val="tx1"/>
                    </a:gs>
                    <a:gs pos="100000">
                      <a:schemeClr val="tx1"/>
                    </a:gs>
                  </a:gsLst>
                  <a:lin ang="5400000" scaled="0"/>
                </a:gradFill>
                <a:latin typeface="+mn-lt"/>
              </a:rPr>
              <a:t>Blob, Box, Chatter, </a:t>
            </a:r>
            <a:r>
              <a:rPr lang="en-US" sz="1961" dirty="0" err="1" smtClean="0">
                <a:gradFill>
                  <a:gsLst>
                    <a:gs pos="1250">
                      <a:schemeClr val="tx1"/>
                    </a:gs>
                    <a:gs pos="100000">
                      <a:schemeClr val="tx1"/>
                    </a:gs>
                  </a:gsLst>
                  <a:lin ang="5400000" scaled="0"/>
                </a:gradFill>
                <a:latin typeface="+mn-lt"/>
              </a:rPr>
              <a:t>DropBox</a:t>
            </a:r>
            <a:r>
              <a:rPr lang="en-US" sz="1961" dirty="0" smtClean="0">
                <a:gradFill>
                  <a:gsLst>
                    <a:gs pos="1250">
                      <a:schemeClr val="tx1"/>
                    </a:gs>
                    <a:gs pos="100000">
                      <a:schemeClr val="tx1"/>
                    </a:gs>
                  </a:gsLst>
                  <a:lin ang="5400000" scaled="0"/>
                </a:gradFill>
                <a:latin typeface="+mn-lt"/>
              </a:rPr>
              <a:t>, Facebook, FTPS, HTTP, Microsoft </a:t>
            </a:r>
            <a:r>
              <a:rPr lang="en-US" sz="1961" dirty="0">
                <a:gradFill>
                  <a:gsLst>
                    <a:gs pos="1250">
                      <a:schemeClr val="tx1"/>
                    </a:gs>
                    <a:gs pos="100000">
                      <a:schemeClr val="tx1"/>
                    </a:gs>
                  </a:gsLst>
                  <a:lin ang="5400000" scaled="0"/>
                </a:gradFill>
                <a:latin typeface="+mn-lt"/>
              </a:rPr>
              <a:t>Office </a:t>
            </a:r>
            <a:r>
              <a:rPr lang="en-US" sz="1961" dirty="0" smtClean="0">
                <a:gradFill>
                  <a:gsLst>
                    <a:gs pos="1250">
                      <a:schemeClr val="tx1"/>
                    </a:gs>
                    <a:gs pos="100000">
                      <a:schemeClr val="tx1"/>
                    </a:gs>
                  </a:gsLst>
                  <a:lin ang="5400000" scaled="0"/>
                </a:gradFill>
                <a:latin typeface="+mn-lt"/>
              </a:rPr>
              <a:t>365, Microsoft OneDrive, Microsoft SharePoint, Microsoft </a:t>
            </a:r>
            <a:r>
              <a:rPr lang="en-US" sz="1961" dirty="0">
                <a:gradFill>
                  <a:gsLst>
                    <a:gs pos="1250">
                      <a:schemeClr val="tx1"/>
                    </a:gs>
                    <a:gs pos="100000">
                      <a:schemeClr val="tx1"/>
                    </a:gs>
                  </a:gsLst>
                  <a:lin ang="5400000" scaled="0"/>
                </a:gradFill>
                <a:latin typeface="+mn-lt"/>
              </a:rPr>
              <a:t>SQL </a:t>
            </a:r>
            <a:r>
              <a:rPr lang="en-US" sz="1961" dirty="0" smtClean="0">
                <a:gradFill>
                  <a:gsLst>
                    <a:gs pos="1250">
                      <a:schemeClr val="tx1"/>
                    </a:gs>
                    <a:gs pos="100000">
                      <a:schemeClr val="tx1"/>
                    </a:gs>
                  </a:gsLst>
                  <a:lin ang="5400000" scaled="0"/>
                </a:gradFill>
                <a:latin typeface="+mn-lt"/>
              </a:rPr>
              <a:t>Server, Microsoft Yammer, POP3, QuickBooks, SFTP, SMTP, Salesforce, </a:t>
            </a:r>
            <a:r>
              <a:rPr lang="en-US" sz="1961" dirty="0" err="1" smtClean="0">
                <a:gradFill>
                  <a:gsLst>
                    <a:gs pos="1250">
                      <a:schemeClr val="tx1"/>
                    </a:gs>
                    <a:gs pos="100000">
                      <a:schemeClr val="tx1"/>
                    </a:gs>
                  </a:gsLst>
                  <a:lin ang="5400000" scaled="0"/>
                </a:gradFill>
                <a:latin typeface="+mn-lt"/>
              </a:rPr>
              <a:t>SugarCRMC</a:t>
            </a:r>
            <a:r>
              <a:rPr lang="en-US" sz="1961" dirty="0" smtClean="0">
                <a:gradFill>
                  <a:gsLst>
                    <a:gs pos="1250">
                      <a:schemeClr val="tx1"/>
                    </a:gs>
                    <a:gs pos="100000">
                      <a:schemeClr val="tx1"/>
                    </a:gs>
                  </a:gsLst>
                  <a:lin ang="5400000" scaled="0"/>
                </a:gradFill>
                <a:latin typeface="+mn-lt"/>
              </a:rPr>
              <a:t>, </a:t>
            </a:r>
            <a:r>
              <a:rPr lang="en-US" sz="1961" dirty="0" err="1" smtClean="0">
                <a:gradFill>
                  <a:gsLst>
                    <a:gs pos="1250">
                      <a:schemeClr val="tx1"/>
                    </a:gs>
                    <a:gs pos="100000">
                      <a:schemeClr val="tx1"/>
                    </a:gs>
                  </a:gsLst>
                  <a:lin ang="5400000" scaled="0"/>
                </a:gradFill>
                <a:latin typeface="+mn-lt"/>
              </a:rPr>
              <a:t>Twilio</a:t>
            </a:r>
            <a:r>
              <a:rPr lang="en-US" sz="1961" dirty="0" smtClean="0">
                <a:gradFill>
                  <a:gsLst>
                    <a:gs pos="1250">
                      <a:schemeClr val="tx1"/>
                    </a:gs>
                    <a:gs pos="100000">
                      <a:schemeClr val="tx1"/>
                    </a:gs>
                  </a:gsLst>
                  <a:lin ang="5400000" scaled="0"/>
                </a:gradFill>
                <a:latin typeface="+mn-lt"/>
              </a:rPr>
              <a:t>, Twitter</a:t>
            </a:r>
          </a:p>
          <a:p>
            <a:r>
              <a:rPr lang="en-US" dirty="0" smtClean="0"/>
              <a:t>Custom connectors</a:t>
            </a:r>
          </a:p>
          <a:p>
            <a:r>
              <a:rPr lang="en-US" sz="1961" dirty="0" smtClean="0">
                <a:gradFill>
                  <a:gsLst>
                    <a:gs pos="1250">
                      <a:schemeClr val="tx1"/>
                    </a:gs>
                    <a:gs pos="100000">
                      <a:schemeClr val="tx1"/>
                    </a:gs>
                  </a:gsLst>
                  <a:lin ang="5400000" scaled="0"/>
                </a:gradFill>
                <a:latin typeface="+mn-lt"/>
              </a:rPr>
              <a:t>Create custom connectors and API’s. </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p:txBody>
      </p:sp>
      <p:sp>
        <p:nvSpPr>
          <p:cNvPr id="7" name="Text Placeholder 2"/>
          <p:cNvSpPr>
            <a:spLocks noGrp="1"/>
          </p:cNvSpPr>
          <p:nvPr>
            <p:ph type="body" sz="quarter" idx="10"/>
          </p:nvPr>
        </p:nvSpPr>
        <p:spPr>
          <a:xfrm>
            <a:off x="6352320" y="1714500"/>
            <a:ext cx="5572760" cy="2827569"/>
          </a:xfrm>
        </p:spPr>
        <p:txBody>
          <a:bodyPr/>
          <a:lstStyle/>
          <a:p>
            <a:r>
              <a:rPr lang="en-US" dirty="0" smtClean="0"/>
              <a:t>Premium connectors</a:t>
            </a:r>
          </a:p>
          <a:p>
            <a:r>
              <a:rPr lang="en-US" sz="1961" dirty="0">
                <a:gradFill>
                  <a:gsLst>
                    <a:gs pos="1250">
                      <a:schemeClr val="tx1"/>
                    </a:gs>
                    <a:gs pos="100000">
                      <a:schemeClr val="tx1"/>
                    </a:gs>
                  </a:gsLst>
                  <a:lin ang="5400000" scaled="0"/>
                </a:gradFill>
                <a:latin typeface="+mn-lt"/>
              </a:rPr>
              <a:t>AS2 </a:t>
            </a:r>
            <a:r>
              <a:rPr lang="en-US" sz="1961" dirty="0" smtClean="0">
                <a:gradFill>
                  <a:gsLst>
                    <a:gs pos="1250">
                      <a:schemeClr val="tx1"/>
                    </a:gs>
                    <a:gs pos="100000">
                      <a:schemeClr val="tx1"/>
                    </a:gs>
                  </a:gsLst>
                  <a:lin ang="5400000" scaled="0"/>
                </a:gradFill>
                <a:latin typeface="+mn-lt"/>
              </a:rPr>
              <a:t>Connector, BizTalk EDIFACT,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X12,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a:gradFill>
                  <a:gsLst>
                    <a:gs pos="1250">
                      <a:schemeClr val="tx1"/>
                    </a:gs>
                    <a:gs pos="100000">
                      <a:schemeClr val="tx1"/>
                    </a:gs>
                  </a:gsLst>
                  <a:lin ang="5400000" scaled="0"/>
                </a:gradFill>
                <a:latin typeface="+mn-lt"/>
              </a:rPr>
              <a:t>Trading Partner </a:t>
            </a:r>
            <a:r>
              <a:rPr lang="en-US" sz="1961" dirty="0" smtClean="0">
                <a:gradFill>
                  <a:gsLst>
                    <a:gs pos="1250">
                      <a:schemeClr val="tx1"/>
                    </a:gs>
                    <a:gs pos="100000">
                      <a:schemeClr val="tx1"/>
                    </a:gs>
                  </a:gsLst>
                  <a:lin ang="5400000" scaled="0"/>
                </a:gradFill>
                <a:latin typeface="+mn-lt"/>
              </a:rPr>
              <a:t>Management,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a:gradFill>
                  <a:gsLst>
                    <a:gs pos="1250">
                      <a:schemeClr val="tx1"/>
                    </a:gs>
                    <a:gs pos="100000">
                      <a:schemeClr val="tx1"/>
                    </a:gs>
                  </a:gsLst>
                  <a:lin ang="5400000" scaled="0"/>
                </a:gradFill>
                <a:latin typeface="+mn-lt"/>
              </a:rPr>
              <a:t>JSON </a:t>
            </a:r>
            <a:r>
              <a:rPr lang="en-US" sz="1961" dirty="0" smtClean="0">
                <a:gradFill>
                  <a:gsLst>
                    <a:gs pos="1250">
                      <a:schemeClr val="tx1"/>
                    </a:gs>
                    <a:gs pos="100000">
                      <a:schemeClr val="tx1"/>
                    </a:gs>
                  </a:gsLst>
                  <a:lin ang="5400000" scaled="0"/>
                </a:gradFill>
                <a:latin typeface="+mn-lt"/>
              </a:rPr>
              <a:t>Encoder,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Rules, DB2 Connector, Informix, MQ, Oracle DB, SAP,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a:gradFill>
                  <a:gsLst>
                    <a:gs pos="1250">
                      <a:schemeClr val="tx1"/>
                    </a:gs>
                    <a:gs pos="100000">
                      <a:schemeClr val="tx1"/>
                    </a:gs>
                  </a:gsLst>
                  <a:lin ang="5400000" scaled="0"/>
                </a:gradFill>
                <a:latin typeface="+mn-lt"/>
              </a:rPr>
              <a:t>Flat File </a:t>
            </a:r>
            <a:r>
              <a:rPr lang="en-US" sz="1961" dirty="0" smtClean="0">
                <a:gradFill>
                  <a:gsLst>
                    <a:gs pos="1250">
                      <a:schemeClr val="tx1"/>
                    </a:gs>
                    <a:gs pos="100000">
                      <a:schemeClr val="tx1"/>
                    </a:gs>
                  </a:gsLst>
                  <a:lin ang="5400000" scaled="0"/>
                </a:gradFill>
                <a:latin typeface="+mn-lt"/>
              </a:rPr>
              <a:t>Encoder,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a:gradFill>
                  <a:gsLst>
                    <a:gs pos="1250">
                      <a:schemeClr val="tx1"/>
                    </a:gs>
                    <a:gs pos="100000">
                      <a:schemeClr val="tx1"/>
                    </a:gs>
                  </a:gsLst>
                  <a:lin ang="5400000" scaled="0"/>
                </a:gradFill>
                <a:latin typeface="+mn-lt"/>
              </a:rPr>
              <a:t>Transform </a:t>
            </a:r>
            <a:r>
              <a:rPr lang="en-US" sz="1961" dirty="0" smtClean="0">
                <a:gradFill>
                  <a:gsLst>
                    <a:gs pos="1250">
                      <a:schemeClr val="tx1"/>
                    </a:gs>
                    <a:gs pos="100000">
                      <a:schemeClr val="tx1"/>
                    </a:gs>
                  </a:gsLst>
                  <a:lin ang="5400000" scaled="0"/>
                </a:gradFill>
                <a:latin typeface="+mn-lt"/>
              </a:rPr>
              <a:t>Service,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a:gradFill>
                  <a:gsLst>
                    <a:gs pos="1250">
                      <a:schemeClr val="tx1"/>
                    </a:gs>
                    <a:gs pos="100000">
                      <a:schemeClr val="tx1"/>
                    </a:gs>
                  </a:gsLst>
                  <a:lin ang="5400000" scaled="0"/>
                </a:gradFill>
                <a:latin typeface="+mn-lt"/>
              </a:rPr>
              <a:t>XML </a:t>
            </a:r>
            <a:r>
              <a:rPr lang="en-US" sz="1961" dirty="0" smtClean="0">
                <a:gradFill>
                  <a:gsLst>
                    <a:gs pos="1250">
                      <a:schemeClr val="tx1"/>
                    </a:gs>
                    <a:gs pos="100000">
                      <a:schemeClr val="tx1"/>
                    </a:gs>
                  </a:gsLst>
                  <a:lin ang="5400000" scaled="0"/>
                </a:gradFill>
                <a:latin typeface="+mn-lt"/>
              </a:rPr>
              <a:t>Validator, </a:t>
            </a:r>
            <a:r>
              <a:rPr lang="en-US" sz="1961" dirty="0" err="1" smtClean="0">
                <a:gradFill>
                  <a:gsLst>
                    <a:gs pos="1250">
                      <a:schemeClr val="tx1"/>
                    </a:gs>
                    <a:gs pos="100000">
                      <a:schemeClr val="tx1"/>
                    </a:gs>
                  </a:gsLst>
                  <a:lin ang="5400000" scaled="0"/>
                </a:gradFill>
                <a:latin typeface="+mn-lt"/>
              </a:rPr>
              <a:t>BizTALK</a:t>
            </a:r>
            <a:r>
              <a:rPr lang="en-US" sz="1961" dirty="0" smtClean="0">
                <a:gradFill>
                  <a:gsLst>
                    <a:gs pos="1250">
                      <a:schemeClr val="tx1"/>
                    </a:gs>
                    <a:gs pos="100000">
                      <a:schemeClr val="tx1"/>
                    </a:gs>
                  </a:gsLst>
                  <a:lin ang="5400000" scaled="0"/>
                </a:gradFill>
                <a:latin typeface="+mn-lt"/>
              </a:rPr>
              <a:t> </a:t>
            </a:r>
            <a:r>
              <a:rPr lang="en-US" sz="1961" dirty="0" err="1">
                <a:gradFill>
                  <a:gsLst>
                    <a:gs pos="1250">
                      <a:schemeClr val="tx1"/>
                    </a:gs>
                    <a:gs pos="100000">
                      <a:schemeClr val="tx1"/>
                    </a:gs>
                  </a:gsLst>
                  <a:lin ang="5400000" scaled="0"/>
                </a:gradFill>
                <a:latin typeface="+mn-lt"/>
              </a:rPr>
              <a:t>Xpath</a:t>
            </a:r>
            <a:r>
              <a:rPr lang="en-US" sz="1961" dirty="0">
                <a:gradFill>
                  <a:gsLst>
                    <a:gs pos="1250">
                      <a:schemeClr val="tx1"/>
                    </a:gs>
                    <a:gs pos="100000">
                      <a:schemeClr val="tx1"/>
                    </a:gs>
                  </a:gsLst>
                  <a:lin ang="5400000" scaled="0"/>
                </a:gradFill>
                <a:latin typeface="+mn-lt"/>
              </a:rPr>
              <a:t> Extractor</a:t>
            </a:r>
          </a:p>
          <a:p>
            <a:endParaRPr lang="en-US" sz="1961" dirty="0">
              <a:gradFill>
                <a:gsLst>
                  <a:gs pos="1250">
                    <a:schemeClr val="tx1"/>
                  </a:gs>
                  <a:gs pos="100000">
                    <a:schemeClr val="tx1"/>
                  </a:gs>
                </a:gsLst>
                <a:lin ang="5400000" scaled="0"/>
              </a:gradFill>
              <a:latin typeface="+mn-lt"/>
            </a:endParaRPr>
          </a:p>
        </p:txBody>
      </p:sp>
    </p:spTree>
    <p:extLst>
      <p:ext uri="{BB962C8B-B14F-4D97-AF65-F5344CB8AC3E}">
        <p14:creationId xmlns:p14="http://schemas.microsoft.com/office/powerpoint/2010/main" val="333490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 connector integration</a:t>
            </a:r>
            <a:endParaRPr lang="en-US" dirty="0"/>
          </a:p>
        </p:txBody>
      </p:sp>
      <p:sp>
        <p:nvSpPr>
          <p:cNvPr id="3" name="Text Placeholder 2"/>
          <p:cNvSpPr>
            <a:spLocks noGrp="1"/>
          </p:cNvSpPr>
          <p:nvPr>
            <p:ph type="body" sz="quarter" idx="10"/>
          </p:nvPr>
        </p:nvSpPr>
        <p:spPr>
          <a:xfrm>
            <a:off x="6730409" y="1714500"/>
            <a:ext cx="5194672" cy="4374787"/>
          </a:xfrm>
        </p:spPr>
        <p:txBody>
          <a:bodyPr/>
          <a:lstStyle/>
          <a:p>
            <a:r>
              <a:rPr lang="en-US" dirty="0" smtClean="0"/>
              <a:t>Drag and drop UI</a:t>
            </a:r>
            <a:endParaRPr lang="en-US" dirty="0"/>
          </a:p>
          <a:p>
            <a:pPr lvl="1"/>
            <a:r>
              <a:rPr lang="en-US" dirty="0" smtClean="0"/>
              <a:t>Simple connector integration</a:t>
            </a:r>
          </a:p>
          <a:p>
            <a:r>
              <a:rPr lang="en-US" dirty="0" smtClean="0"/>
              <a:t>Authentication</a:t>
            </a:r>
            <a:endParaRPr lang="en-US" dirty="0"/>
          </a:p>
          <a:p>
            <a:pPr lvl="1"/>
            <a:r>
              <a:rPr lang="en-US" dirty="0" smtClean="0"/>
              <a:t>Enter product keys and authentication data</a:t>
            </a:r>
          </a:p>
          <a:p>
            <a:r>
              <a:rPr lang="en-US" dirty="0" smtClean="0"/>
              <a:t> </a:t>
            </a:r>
            <a:endParaRPr lang="en-US" dirty="0"/>
          </a:p>
          <a:p>
            <a:pPr lvl="1"/>
            <a:endParaRPr lang="en-US" dirty="0"/>
          </a:p>
          <a:p>
            <a:pPr lvl="1"/>
            <a:endParaRPr lang="en-US" dirty="0"/>
          </a:p>
          <a:p>
            <a:pPr lvl="1"/>
            <a:endParaRPr lang="en-US" dirty="0" smtClean="0"/>
          </a:p>
          <a:p>
            <a:pPr lvl="1"/>
            <a:endParaRPr lang="en-US" dirty="0" smtClean="0"/>
          </a:p>
          <a:p>
            <a:endParaRPr lang="en-US" dirty="0" smtClean="0"/>
          </a:p>
        </p:txBody>
      </p:sp>
      <p:pic>
        <p:nvPicPr>
          <p:cNvPr id="5" name="Picture 4"/>
          <p:cNvPicPr>
            <a:picLocks noChangeAspect="1"/>
          </p:cNvPicPr>
          <p:nvPr/>
        </p:nvPicPr>
        <p:blipFill>
          <a:blip r:embed="rId3"/>
          <a:stretch>
            <a:fillRect/>
          </a:stretch>
        </p:blipFill>
        <p:spPr>
          <a:xfrm>
            <a:off x="269240" y="1849577"/>
            <a:ext cx="6415700" cy="3649523"/>
          </a:xfrm>
          <a:prstGeom prst="rect">
            <a:avLst/>
          </a:prstGeom>
        </p:spPr>
      </p:pic>
    </p:spTree>
    <p:extLst>
      <p:ext uri="{BB962C8B-B14F-4D97-AF65-F5344CB8AC3E}">
        <p14:creationId xmlns:p14="http://schemas.microsoft.com/office/powerpoint/2010/main" val="13617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54628" y="2716182"/>
            <a:ext cx="1738140" cy="1738140"/>
          </a:xfrm>
          <a:prstGeom prst="rect">
            <a:avLst/>
          </a:prstGeom>
        </p:spPr>
      </p:pic>
      <p:sp>
        <p:nvSpPr>
          <p:cNvPr id="4" name="Title 3"/>
          <p:cNvSpPr>
            <a:spLocks noGrp="1"/>
          </p:cNvSpPr>
          <p:nvPr>
            <p:ph type="title"/>
          </p:nvPr>
        </p:nvSpPr>
        <p:spPr>
          <a:xfrm>
            <a:off x="269240" y="289512"/>
            <a:ext cx="5217160" cy="6280621"/>
          </a:xfrm>
        </p:spPr>
        <p:txBody>
          <a:bodyPr/>
          <a:lstStyle/>
          <a:p>
            <a:pPr lvl="0"/>
            <a:r>
              <a:rPr lang="en-US" sz="3200" dirty="0" smtClean="0"/>
              <a:t>Push &amp; Broadcast Notifications</a:t>
            </a:r>
            <a:r>
              <a:rPr lang="en-US" dirty="0" smtClean="0"/>
              <a:t/>
            </a:r>
            <a:br>
              <a:rPr lang="en-US" dirty="0" smtClean="0"/>
            </a:br>
            <a:r>
              <a:rPr lang="en-US" dirty="0" smtClean="0"/>
              <a:t>Notification Hubs</a:t>
            </a:r>
            <a:endParaRPr lang="en-US" dirty="0"/>
          </a:p>
        </p:txBody>
      </p:sp>
    </p:spTree>
    <p:extLst>
      <p:ext uri="{BB962C8B-B14F-4D97-AF65-F5344CB8AC3E}">
        <p14:creationId xmlns:p14="http://schemas.microsoft.com/office/powerpoint/2010/main" val="325810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Broadcast notifications to any backend</a:t>
            </a:r>
            <a:endParaRPr lang="en-US" dirty="0"/>
          </a:p>
        </p:txBody>
      </p:sp>
      <p:sp>
        <p:nvSpPr>
          <p:cNvPr id="3" name="Text Placeholder 2"/>
          <p:cNvSpPr>
            <a:spLocks noGrp="1"/>
          </p:cNvSpPr>
          <p:nvPr>
            <p:ph type="body" sz="quarter" idx="10"/>
          </p:nvPr>
        </p:nvSpPr>
        <p:spPr>
          <a:xfrm>
            <a:off x="6730409" y="1714500"/>
            <a:ext cx="5194672" cy="5521320"/>
          </a:xfrm>
        </p:spPr>
        <p:txBody>
          <a:bodyPr/>
          <a:lstStyle/>
          <a:p>
            <a:r>
              <a:rPr lang="en-US" dirty="0" smtClean="0"/>
              <a:t>Scale instantly</a:t>
            </a:r>
          </a:p>
          <a:p>
            <a:pPr lvl="1"/>
            <a:r>
              <a:rPr lang="en-US" dirty="0" smtClean="0"/>
              <a:t>Ramp up and deploy to millions of devices without the need to </a:t>
            </a:r>
            <a:r>
              <a:rPr lang="en-US" dirty="0" err="1" smtClean="0"/>
              <a:t>rearchitect</a:t>
            </a:r>
            <a:r>
              <a:rPr lang="en-US" dirty="0" smtClean="0"/>
              <a:t> the solution</a:t>
            </a:r>
            <a:endParaRPr lang="en-US" dirty="0"/>
          </a:p>
          <a:p>
            <a:r>
              <a:rPr lang="en-US" dirty="0" smtClean="0"/>
              <a:t>Secure communication</a:t>
            </a:r>
            <a:endParaRPr lang="en-US" dirty="0"/>
          </a:p>
          <a:p>
            <a:pPr lvl="1"/>
            <a:r>
              <a:rPr lang="en-US" dirty="0" smtClean="0"/>
              <a:t>PNS managed authentication credentials per device, per message. </a:t>
            </a:r>
          </a:p>
          <a:p>
            <a:r>
              <a:rPr lang="en-US" dirty="0" smtClean="0"/>
              <a:t>Receipt telemetry</a:t>
            </a:r>
            <a:endParaRPr lang="en-US" dirty="0"/>
          </a:p>
          <a:p>
            <a:pPr lvl="1"/>
            <a:r>
              <a:rPr lang="en-US" dirty="0"/>
              <a:t>PNS managed authentication credentials per device, per message. </a:t>
            </a:r>
          </a:p>
          <a:p>
            <a:pPr lvl="1"/>
            <a:endParaRPr lang="en-US" dirty="0"/>
          </a:p>
          <a:p>
            <a:pPr lvl="1"/>
            <a:endParaRPr lang="en-US" dirty="0"/>
          </a:p>
          <a:p>
            <a:pPr lvl="1"/>
            <a:endParaRPr lang="en-US" dirty="0" smtClean="0"/>
          </a:p>
          <a:p>
            <a:pPr lvl="1"/>
            <a:endParaRPr lang="en-US" dirty="0" smtClean="0"/>
          </a:p>
          <a:p>
            <a:endParaRPr lang="en-US" dirty="0" smtClean="0"/>
          </a:p>
        </p:txBody>
      </p:sp>
      <p:sp>
        <p:nvSpPr>
          <p:cNvPr id="6" name="Text Placeholder 2"/>
          <p:cNvSpPr>
            <a:spLocks noGrp="1"/>
          </p:cNvSpPr>
          <p:nvPr>
            <p:ph type="body" sz="quarter" idx="10"/>
          </p:nvPr>
        </p:nvSpPr>
        <p:spPr>
          <a:xfrm>
            <a:off x="421640" y="1714500"/>
            <a:ext cx="6080760" cy="4076116"/>
          </a:xfrm>
        </p:spPr>
        <p:txBody>
          <a:bodyPr/>
          <a:lstStyle/>
          <a:p>
            <a:r>
              <a:rPr lang="en-US" dirty="0" smtClean="0"/>
              <a:t>Reach all major platforms</a:t>
            </a:r>
          </a:p>
          <a:p>
            <a:pPr lvl="1"/>
            <a:r>
              <a:rPr lang="en-US" dirty="0" smtClean="0"/>
              <a:t>Support across iOS, Android, Windows, Kindle </a:t>
            </a:r>
            <a:r>
              <a:rPr lang="en-US" dirty="0" err="1" smtClean="0"/>
              <a:t>etc</a:t>
            </a:r>
            <a:endParaRPr lang="en-US" dirty="0" smtClean="0"/>
          </a:p>
          <a:p>
            <a:r>
              <a:rPr lang="en-US" dirty="0" smtClean="0"/>
              <a:t>Broadcast from major </a:t>
            </a:r>
            <a:r>
              <a:rPr lang="en-US" dirty="0" err="1" smtClean="0"/>
              <a:t>backends</a:t>
            </a:r>
            <a:endParaRPr lang="en-US" dirty="0" smtClean="0"/>
          </a:p>
          <a:p>
            <a:r>
              <a:rPr lang="en-US" sz="1961" dirty="0" err="1" smtClean="0">
                <a:gradFill>
                  <a:gsLst>
                    <a:gs pos="1250">
                      <a:schemeClr val="tx1"/>
                    </a:gs>
                    <a:gs pos="100000">
                      <a:schemeClr val="tx1"/>
                    </a:gs>
                  </a:gsLst>
                  <a:lin ang="5400000" scaled="0"/>
                </a:gradFill>
                <a:latin typeface="+mn-lt"/>
              </a:rPr>
              <a:t>.Net</a:t>
            </a:r>
            <a:r>
              <a:rPr lang="en-US" sz="1961" dirty="0" smtClean="0">
                <a:gradFill>
                  <a:gsLst>
                    <a:gs pos="1250">
                      <a:schemeClr val="tx1"/>
                    </a:gs>
                    <a:gs pos="100000">
                      <a:schemeClr val="tx1"/>
                    </a:gs>
                  </a:gsLst>
                  <a:lin ang="5400000" scaled="0"/>
                </a:gradFill>
                <a:latin typeface="+mn-lt"/>
              </a:rPr>
              <a:t>, PHP, Java, Node.js, cloud/on-</a:t>
            </a:r>
            <a:r>
              <a:rPr lang="en-US" sz="1961" dirty="0" err="1" smtClean="0">
                <a:gradFill>
                  <a:gsLst>
                    <a:gs pos="1250">
                      <a:schemeClr val="tx1"/>
                    </a:gs>
                    <a:gs pos="100000">
                      <a:schemeClr val="tx1"/>
                    </a:gs>
                  </a:gsLst>
                  <a:lin ang="5400000" scaled="0"/>
                </a:gradFill>
                <a:latin typeface="+mn-lt"/>
              </a:rPr>
              <a:t>prem</a:t>
            </a:r>
            <a:r>
              <a:rPr lang="en-US" sz="1961" dirty="0" smtClean="0">
                <a:gradFill>
                  <a:gsLst>
                    <a:gs pos="1250">
                      <a:schemeClr val="tx1"/>
                    </a:gs>
                    <a:gs pos="100000">
                      <a:schemeClr val="tx1"/>
                    </a:gs>
                  </a:gsLst>
                  <a:lin ang="5400000" scaled="0"/>
                </a:gradFill>
                <a:latin typeface="+mn-lt"/>
              </a:rPr>
              <a:t> hybrids. </a:t>
            </a:r>
            <a:endParaRPr lang="en-US" sz="1961" dirty="0">
              <a:gradFill>
                <a:gsLst>
                  <a:gs pos="1250">
                    <a:schemeClr val="tx1"/>
                  </a:gs>
                  <a:gs pos="100000">
                    <a:schemeClr val="tx1"/>
                  </a:gs>
                </a:gsLst>
                <a:lin ang="5400000" scaled="0"/>
              </a:gradFill>
              <a:latin typeface="+mn-lt"/>
            </a:endParaRPr>
          </a:p>
          <a:p>
            <a:r>
              <a:rPr lang="en-US" dirty="0" smtClean="0"/>
              <a:t>High capacity</a:t>
            </a:r>
          </a:p>
          <a:p>
            <a:pPr lvl="1"/>
            <a:r>
              <a:rPr lang="en-US" dirty="0" smtClean="0"/>
              <a:t>Broadcast to millions of devices from a single API call</a:t>
            </a:r>
          </a:p>
          <a:p>
            <a:r>
              <a:rPr lang="en-US" dirty="0" smtClean="0"/>
              <a:t>Customize audience</a:t>
            </a:r>
          </a:p>
          <a:p>
            <a:pPr lvl="1"/>
            <a:r>
              <a:rPr lang="en-US" dirty="0" smtClean="0"/>
              <a:t>Target devices based on location, language, status</a:t>
            </a:r>
            <a:endParaRPr lang="en-US" dirty="0"/>
          </a:p>
        </p:txBody>
      </p:sp>
    </p:spTree>
    <p:extLst>
      <p:ext uri="{BB962C8B-B14F-4D97-AF65-F5344CB8AC3E}">
        <p14:creationId xmlns:p14="http://schemas.microsoft.com/office/powerpoint/2010/main" val="1693265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Push Notifications</a:t>
            </a:r>
            <a:endParaRPr lang="en-US" dirty="0"/>
          </a:p>
        </p:txBody>
      </p:sp>
      <p:sp>
        <p:nvSpPr>
          <p:cNvPr id="5" name="Text Placeholder 4"/>
          <p:cNvSpPr>
            <a:spLocks noGrp="1"/>
          </p:cNvSpPr>
          <p:nvPr>
            <p:ph type="body" sz="quarter" idx="10"/>
          </p:nvPr>
        </p:nvSpPr>
        <p:spPr>
          <a:xfrm>
            <a:off x="274638" y="1402865"/>
            <a:ext cx="7793680" cy="4218271"/>
          </a:xfrm>
        </p:spPr>
        <p:txBody>
          <a:bodyPr/>
          <a:lstStyle/>
          <a:p>
            <a:pPr marL="0" indent="0">
              <a:buNone/>
            </a:pPr>
            <a:r>
              <a:rPr lang="en-US" dirty="0" smtClean="0"/>
              <a:t>Register device handle at app launch</a:t>
            </a:r>
          </a:p>
          <a:p>
            <a:pPr marL="398463" lvl="1">
              <a:spcAft>
                <a:spcPts val="600"/>
              </a:spcAft>
            </a:pPr>
            <a:r>
              <a:rPr lang="en-US" sz="1600" dirty="0" smtClean="0"/>
              <a:t>Client app retrieves handle from Platform Notification Service (PNS)</a:t>
            </a:r>
          </a:p>
          <a:p>
            <a:pPr marL="398463" lvl="1">
              <a:spcAft>
                <a:spcPts val="600"/>
              </a:spcAft>
            </a:pPr>
            <a:r>
              <a:rPr lang="en-US" sz="1600" dirty="0" smtClean="0"/>
              <a:t>App passes the handle to the back-end</a:t>
            </a:r>
            <a:endParaRPr lang="en-US" dirty="0" smtClean="0"/>
          </a:p>
          <a:p>
            <a:pPr marL="0" indent="0">
              <a:buNone/>
            </a:pPr>
            <a:r>
              <a:rPr lang="en-US" dirty="0" smtClean="0"/>
              <a:t>Send Notification</a:t>
            </a:r>
          </a:p>
          <a:p>
            <a:pPr marL="398463" lvl="1">
              <a:spcAft>
                <a:spcPts val="600"/>
              </a:spcAft>
            </a:pPr>
            <a:r>
              <a:rPr lang="en-US" sz="1600" dirty="0"/>
              <a:t>App back-end sends notification to Platform Notification Service (PNS), uses PNS credentials to authenticate</a:t>
            </a:r>
          </a:p>
          <a:p>
            <a:pPr marL="398463" lvl="1">
              <a:spcAft>
                <a:spcPts val="600"/>
              </a:spcAft>
            </a:pPr>
            <a:r>
              <a:rPr lang="en-US" sz="1600" dirty="0"/>
              <a:t>PNS pushes the notification to the app on the device</a:t>
            </a:r>
          </a:p>
          <a:p>
            <a:pPr marL="0" indent="0">
              <a:buNone/>
            </a:pPr>
            <a:r>
              <a:rPr lang="en-US" dirty="0" smtClean="0"/>
              <a:t>Maintain device handles</a:t>
            </a:r>
          </a:p>
          <a:p>
            <a:pPr marL="398463" lvl="1">
              <a:spcAft>
                <a:spcPts val="600"/>
              </a:spcAft>
            </a:pPr>
            <a:r>
              <a:rPr lang="en-US" sz="1600" dirty="0"/>
              <a:t>Backend deletes expired handles when PNS rejects them</a:t>
            </a:r>
          </a:p>
          <a:p>
            <a:pPr marL="398463" lvl="1">
              <a:spcAft>
                <a:spcPts val="600"/>
              </a:spcAft>
            </a:pPr>
            <a:r>
              <a:rPr lang="en-US" sz="1600" dirty="0"/>
              <a:t>Maintain mapping between logical users/groups and device handles</a:t>
            </a:r>
          </a:p>
        </p:txBody>
      </p:sp>
      <p:sp>
        <p:nvSpPr>
          <p:cNvPr id="10" name="Oval 9"/>
          <p:cNvSpPr>
            <a:spLocks noChangeAspect="1"/>
          </p:cNvSpPr>
          <p:nvPr/>
        </p:nvSpPr>
        <p:spPr bwMode="auto">
          <a:xfrm>
            <a:off x="455941" y="1950152"/>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1</a:t>
            </a:r>
            <a:endParaRPr lang="en-US" sz="1400" b="1" dirty="0">
              <a:solidFill>
                <a:schemeClr val="accent4"/>
              </a:solidFill>
            </a:endParaRPr>
          </a:p>
        </p:txBody>
      </p:sp>
      <p:sp>
        <p:nvSpPr>
          <p:cNvPr id="36" name="Oval 35"/>
          <p:cNvSpPr>
            <a:spLocks noChangeAspect="1"/>
          </p:cNvSpPr>
          <p:nvPr/>
        </p:nvSpPr>
        <p:spPr bwMode="auto">
          <a:xfrm>
            <a:off x="455941" y="2294045"/>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2</a:t>
            </a:r>
            <a:endParaRPr lang="en-US" sz="1400" b="1" dirty="0">
              <a:solidFill>
                <a:schemeClr val="accent4"/>
              </a:solidFill>
            </a:endParaRPr>
          </a:p>
        </p:txBody>
      </p:sp>
      <p:sp>
        <p:nvSpPr>
          <p:cNvPr id="37" name="Oval 36"/>
          <p:cNvSpPr>
            <a:spLocks noChangeAspect="1"/>
          </p:cNvSpPr>
          <p:nvPr/>
        </p:nvSpPr>
        <p:spPr bwMode="auto">
          <a:xfrm>
            <a:off x="455941" y="3358613"/>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3</a:t>
            </a:r>
            <a:endParaRPr lang="en-US" sz="1400" b="1" dirty="0">
              <a:solidFill>
                <a:schemeClr val="accent4"/>
              </a:solidFill>
            </a:endParaRPr>
          </a:p>
        </p:txBody>
      </p:sp>
      <p:sp>
        <p:nvSpPr>
          <p:cNvPr id="39" name="Oval 38"/>
          <p:cNvSpPr>
            <a:spLocks noChangeAspect="1"/>
          </p:cNvSpPr>
          <p:nvPr/>
        </p:nvSpPr>
        <p:spPr bwMode="auto">
          <a:xfrm>
            <a:off x="455941" y="3868910"/>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4</a:t>
            </a:r>
            <a:endParaRPr lang="en-US" sz="1400" b="1" dirty="0">
              <a:solidFill>
                <a:schemeClr val="accent4"/>
              </a:solidFill>
            </a:endParaRPr>
          </a:p>
        </p:txBody>
      </p:sp>
      <p:sp>
        <p:nvSpPr>
          <p:cNvPr id="41" name="Oval 40"/>
          <p:cNvSpPr>
            <a:spLocks noChangeAspect="1"/>
          </p:cNvSpPr>
          <p:nvPr/>
        </p:nvSpPr>
        <p:spPr bwMode="auto">
          <a:xfrm>
            <a:off x="455941" y="4926160"/>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5</a:t>
            </a:r>
            <a:endParaRPr lang="en-US" sz="1400" b="1" dirty="0">
              <a:solidFill>
                <a:schemeClr val="accent4"/>
              </a:solidFill>
            </a:endParaRPr>
          </a:p>
        </p:txBody>
      </p:sp>
      <p:sp>
        <p:nvSpPr>
          <p:cNvPr id="42" name="Oval 41"/>
          <p:cNvSpPr>
            <a:spLocks noChangeAspect="1"/>
          </p:cNvSpPr>
          <p:nvPr/>
        </p:nvSpPr>
        <p:spPr bwMode="auto">
          <a:xfrm>
            <a:off x="455941" y="5260008"/>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a:solidFill>
                  <a:schemeClr val="accent4"/>
                </a:solidFill>
              </a:rPr>
              <a:t>6</a:t>
            </a:r>
          </a:p>
        </p:txBody>
      </p:sp>
      <p:grpSp>
        <p:nvGrpSpPr>
          <p:cNvPr id="20" name="Group 19"/>
          <p:cNvGrpSpPr/>
          <p:nvPr/>
        </p:nvGrpSpPr>
        <p:grpSpPr>
          <a:xfrm>
            <a:off x="8068318" y="1716893"/>
            <a:ext cx="3832646" cy="4200052"/>
            <a:chOff x="7995554" y="1945009"/>
            <a:chExt cx="3832646" cy="4200052"/>
          </a:xfrm>
        </p:grpSpPr>
        <p:sp>
          <p:nvSpPr>
            <p:cNvPr id="21" name="TextBox 20"/>
            <p:cNvSpPr txBox="1"/>
            <p:nvPr/>
          </p:nvSpPr>
          <p:spPr>
            <a:xfrm>
              <a:off x="10697165" y="3857959"/>
              <a:ext cx="1131035" cy="677301"/>
            </a:xfrm>
            <a:prstGeom prst="rect">
              <a:avLst/>
            </a:prstGeom>
            <a:noFill/>
          </p:spPr>
          <p:txBody>
            <a:bodyPr wrap="square" lIns="0" tIns="0" rIns="0" bIns="0" rtlCol="0">
              <a:spAutoFit/>
            </a:bodyPr>
            <a:lstStyle/>
            <a:p>
              <a:pPr marL="0" marR="0" lvl="0" indent="0" algn="ctr" defTabSz="913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Segoe" pitchFamily="34" charset="0"/>
                  <a:ea typeface="+mn-ea"/>
                  <a:cs typeface="+mn-cs"/>
                </a:rPr>
                <a:t>Platform</a:t>
              </a:r>
            </a:p>
            <a:p>
              <a:pPr marL="0" marR="0" lvl="0" indent="0" algn="ctr" defTabSz="913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Segoe" pitchFamily="34" charset="0"/>
                  <a:ea typeface="+mn-ea"/>
                  <a:cs typeface="+mn-cs"/>
                </a:rPr>
                <a:t>Notification</a:t>
              </a:r>
            </a:p>
            <a:p>
              <a:pPr marL="0" marR="0" lvl="0" indent="0" algn="ctr" defTabSz="913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Segoe" pitchFamily="34" charset="0"/>
                  <a:ea typeface="+mn-ea"/>
                  <a:cs typeface="+mn-cs"/>
                </a:rPr>
                <a:t>Service</a:t>
              </a:r>
            </a:p>
          </p:txBody>
        </p:sp>
        <p:sp>
          <p:nvSpPr>
            <p:cNvPr id="22" name="Freeform 61"/>
            <p:cNvSpPr>
              <a:spLocks noEditPoints="1"/>
            </p:cNvSpPr>
            <p:nvPr/>
          </p:nvSpPr>
          <p:spPr bwMode="auto">
            <a:xfrm>
              <a:off x="10844253" y="2799716"/>
              <a:ext cx="836852" cy="105824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style>
            <a:lnRef idx="1">
              <a:schemeClr val="accent5"/>
            </a:lnRef>
            <a:fillRef idx="3">
              <a:schemeClr val="accent5"/>
            </a:fillRef>
            <a:effectRef idx="2">
              <a:schemeClr val="accent5"/>
            </a:effectRef>
            <a:fontRef idx="minor">
              <a:schemeClr val="lt1"/>
            </a:fontRef>
          </p:style>
          <p:txBody>
            <a:bodyPr lIns="89602" tIns="44801" rIns="89602" bIns="44801" rtlCol="0" anchor="ctr"/>
            <a:lstStyle/>
            <a:p>
              <a:pPr marL="0" marR="0" lvl="0" indent="0" algn="ctr" defTabSz="913761" rtl="0" eaLnBrk="1" fontAlgn="auto" latinLnBrk="0" hangingPunct="1">
                <a:lnSpc>
                  <a:spcPct val="100000"/>
                </a:lnSpc>
                <a:spcBef>
                  <a:spcPts val="0"/>
                </a:spcBef>
                <a:spcAft>
                  <a:spcPts val="0"/>
                </a:spcAft>
                <a:buClrTx/>
                <a:buSzTx/>
                <a:buFontTx/>
                <a:buNone/>
                <a:tabLst/>
                <a:defRPr/>
              </a:pPr>
              <a:endParaRPr kumimoji="0" lang="en-US" sz="1732"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80"/>
            <p:cNvSpPr>
              <a:spLocks noEditPoints="1"/>
            </p:cNvSpPr>
            <p:nvPr/>
          </p:nvSpPr>
          <p:spPr bwMode="auto">
            <a:xfrm>
              <a:off x="8170414" y="4592312"/>
              <a:ext cx="852470" cy="89629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style>
            <a:lnRef idx="1">
              <a:schemeClr val="accent5"/>
            </a:lnRef>
            <a:fillRef idx="3">
              <a:schemeClr val="accent5"/>
            </a:fillRef>
            <a:effectRef idx="2">
              <a:schemeClr val="accent5"/>
            </a:effectRef>
            <a:fontRef idx="minor">
              <a:schemeClr val="lt1"/>
            </a:fontRef>
          </p:style>
          <p:txBody>
            <a:bodyPr lIns="89602" tIns="44801" rIns="89602" bIns="44801" rtlCol="0" anchor="ctr"/>
            <a:lstStyle/>
            <a:p>
              <a:pPr marL="0" marR="0" lvl="0" indent="0" algn="ctr" defTabSz="913761" rtl="0" eaLnBrk="1" fontAlgn="auto" latinLnBrk="0" hangingPunct="1">
                <a:lnSpc>
                  <a:spcPct val="100000"/>
                </a:lnSpc>
                <a:spcBef>
                  <a:spcPts val="0"/>
                </a:spcBef>
                <a:spcAft>
                  <a:spcPts val="0"/>
                </a:spcAft>
                <a:buClrTx/>
                <a:buSzTx/>
                <a:buFontTx/>
                <a:buNone/>
                <a:tabLst/>
                <a:defRPr/>
              </a:pPr>
              <a:endParaRPr kumimoji="0" lang="en-US" sz="1732"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p:cNvSpPr txBox="1"/>
            <p:nvPr/>
          </p:nvSpPr>
          <p:spPr>
            <a:xfrm>
              <a:off x="7995554" y="5572834"/>
              <a:ext cx="1205717" cy="225767"/>
            </a:xfrm>
            <a:prstGeom prst="rect">
              <a:avLst/>
            </a:prstGeom>
            <a:noFill/>
          </p:spPr>
          <p:txBody>
            <a:bodyPr wrap="square" lIns="0" tIns="0" rIns="0" bIns="0" rtlCol="0">
              <a:spAutoFit/>
            </a:bodyPr>
            <a:lstStyle/>
            <a:p>
              <a:pPr marL="0" marR="0" lvl="0" indent="0" algn="ctr" defTabSz="913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Segoe" pitchFamily="34" charset="0"/>
                  <a:ea typeface="+mn-ea"/>
                  <a:cs typeface="+mn-cs"/>
                </a:rPr>
                <a:t>App back-end</a:t>
              </a:r>
            </a:p>
          </p:txBody>
        </p:sp>
        <p:grpSp>
          <p:nvGrpSpPr>
            <p:cNvPr id="27" name="Group 26"/>
            <p:cNvGrpSpPr/>
            <p:nvPr/>
          </p:nvGrpSpPr>
          <p:grpSpPr>
            <a:xfrm>
              <a:off x="8199523" y="1945009"/>
              <a:ext cx="862277" cy="1004192"/>
              <a:chOff x="7742237" y="1551625"/>
              <a:chExt cx="879819" cy="1024473"/>
            </a:xfrm>
          </p:grpSpPr>
          <p:grpSp>
            <p:nvGrpSpPr>
              <p:cNvPr id="28" name="Group 27"/>
              <p:cNvGrpSpPr/>
              <p:nvPr/>
            </p:nvGrpSpPr>
            <p:grpSpPr>
              <a:xfrm>
                <a:off x="7742237" y="1551625"/>
                <a:ext cx="644337" cy="746700"/>
                <a:chOff x="2916435" y="3914152"/>
                <a:chExt cx="930763" cy="918513"/>
              </a:xfrm>
            </p:grpSpPr>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2916435" y="4302640"/>
                  <a:ext cx="394555" cy="530025"/>
                </a:xfrm>
                <a:prstGeom prst="rect">
                  <a:avLst/>
                </a:prstGeom>
              </p:spPr>
            </p:pic>
            <p:sp>
              <p:nvSpPr>
                <p:cNvPr id="31" name="Freeform 61"/>
                <p:cNvSpPr>
                  <a:spLocks/>
                </p:cNvSpPr>
                <p:nvPr/>
              </p:nvSpPr>
              <p:spPr bwMode="auto">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124311" tIns="62156" rIns="124311" bIns="62156" numCol="1" anchor="t" anchorCtr="0" compatLnSpc="1">
                  <a:prstTxWarp prst="textNoShape">
                    <a:avLst/>
                  </a:prstTxWarp>
                </a:bodyPr>
                <a:lstStyle/>
                <a:p>
                  <a:pPr marL="0" marR="0" lvl="0" indent="0" algn="l" defTabSz="913761"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9" name="TextBox 28"/>
              <p:cNvSpPr txBox="1"/>
              <p:nvPr/>
            </p:nvSpPr>
            <p:spPr>
              <a:xfrm>
                <a:off x="7758450" y="2345771"/>
                <a:ext cx="863606" cy="230327"/>
              </a:xfrm>
              <a:prstGeom prst="rect">
                <a:avLst/>
              </a:prstGeom>
              <a:noFill/>
            </p:spPr>
            <p:txBody>
              <a:bodyPr wrap="none" lIns="0" tIns="0" rIns="0" bIns="0" rtlCol="0">
                <a:spAutoFit/>
              </a:bodyPr>
              <a:lstStyle/>
              <a:p>
                <a:pPr marL="0" marR="0" lvl="0" indent="0" algn="ctr" defTabSz="913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Segoe" pitchFamily="34" charset="0"/>
                    <a:ea typeface="+mn-ea"/>
                    <a:cs typeface="+mn-cs"/>
                  </a:rPr>
                  <a:t>Client app</a:t>
                </a:r>
              </a:p>
            </p:txBody>
          </p:sp>
        </p:grpSp>
        <p:sp>
          <p:nvSpPr>
            <p:cNvPr id="43" name="Oval 42"/>
            <p:cNvSpPr>
              <a:spLocks noChangeAspect="1"/>
            </p:cNvSpPr>
            <p:nvPr/>
          </p:nvSpPr>
          <p:spPr bwMode="auto">
            <a:xfrm>
              <a:off x="9259520" y="2055149"/>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1</a:t>
              </a:r>
              <a:endParaRPr lang="en-US" sz="1400" b="1" dirty="0">
                <a:solidFill>
                  <a:schemeClr val="accent4"/>
                </a:solidFill>
              </a:endParaRPr>
            </a:p>
          </p:txBody>
        </p:sp>
        <p:sp>
          <p:nvSpPr>
            <p:cNvPr id="44" name="Oval 43"/>
            <p:cNvSpPr>
              <a:spLocks noChangeAspect="1"/>
            </p:cNvSpPr>
            <p:nvPr/>
          </p:nvSpPr>
          <p:spPr bwMode="auto">
            <a:xfrm>
              <a:off x="8123577" y="3319500"/>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2</a:t>
              </a:r>
              <a:endParaRPr lang="en-US" sz="1400" b="1" dirty="0">
                <a:solidFill>
                  <a:schemeClr val="accent4"/>
                </a:solidFill>
              </a:endParaRPr>
            </a:p>
          </p:txBody>
        </p:sp>
        <p:sp>
          <p:nvSpPr>
            <p:cNvPr id="46" name="Oval 45"/>
            <p:cNvSpPr>
              <a:spLocks noChangeAspect="1"/>
            </p:cNvSpPr>
            <p:nvPr/>
          </p:nvSpPr>
          <p:spPr bwMode="auto">
            <a:xfrm>
              <a:off x="9670868" y="3754610"/>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3</a:t>
              </a:r>
              <a:endParaRPr lang="en-US" sz="1400" b="1" dirty="0">
                <a:solidFill>
                  <a:schemeClr val="accent4"/>
                </a:solidFill>
              </a:endParaRPr>
            </a:p>
          </p:txBody>
        </p:sp>
        <p:sp>
          <p:nvSpPr>
            <p:cNvPr id="47" name="Oval 46"/>
            <p:cNvSpPr>
              <a:spLocks noChangeAspect="1"/>
            </p:cNvSpPr>
            <p:nvPr/>
          </p:nvSpPr>
          <p:spPr bwMode="auto">
            <a:xfrm>
              <a:off x="10268092" y="2474947"/>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4</a:t>
              </a:r>
              <a:endParaRPr lang="en-US" sz="1400" b="1" dirty="0">
                <a:solidFill>
                  <a:schemeClr val="accent4"/>
                </a:solidFill>
              </a:endParaRPr>
            </a:p>
          </p:txBody>
        </p:sp>
        <p:sp>
          <p:nvSpPr>
            <p:cNvPr id="48" name="Oval 47"/>
            <p:cNvSpPr>
              <a:spLocks noChangeAspect="1"/>
            </p:cNvSpPr>
            <p:nvPr/>
          </p:nvSpPr>
          <p:spPr bwMode="auto">
            <a:xfrm>
              <a:off x="10215630" y="4783649"/>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smtClean="0">
                  <a:solidFill>
                    <a:schemeClr val="accent4"/>
                  </a:solidFill>
                </a:rPr>
                <a:t>5</a:t>
              </a:r>
              <a:endParaRPr lang="en-US" sz="1400" b="1" dirty="0">
                <a:solidFill>
                  <a:schemeClr val="accent4"/>
                </a:solidFill>
              </a:endParaRPr>
            </a:p>
          </p:txBody>
        </p:sp>
        <p:sp>
          <p:nvSpPr>
            <p:cNvPr id="49" name="Oval 48"/>
            <p:cNvSpPr>
              <a:spLocks noChangeAspect="1"/>
            </p:cNvSpPr>
            <p:nvPr/>
          </p:nvSpPr>
          <p:spPr bwMode="auto">
            <a:xfrm>
              <a:off x="8500933" y="5916461"/>
              <a:ext cx="228600" cy="228600"/>
            </a:xfrm>
            <a:prstGeom prst="ellipse">
              <a:avLst/>
            </a:prstGeom>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a:solidFill>
                    <a:schemeClr val="accent4"/>
                  </a:solidFill>
                </a:rPr>
                <a:t>6</a:t>
              </a:r>
            </a:p>
          </p:txBody>
        </p:sp>
        <p:cxnSp>
          <p:nvCxnSpPr>
            <p:cNvPr id="13" name="Straight Arrow Connector 12"/>
            <p:cNvCxnSpPr/>
            <p:nvPr/>
          </p:nvCxnSpPr>
          <p:spPr>
            <a:xfrm flipH="1" flipV="1">
              <a:off x="9346302" y="2452129"/>
              <a:ext cx="1140927" cy="564686"/>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8585430" y="3073941"/>
              <a:ext cx="7" cy="1247408"/>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9293469" y="4051007"/>
              <a:ext cx="1225181" cy="608919"/>
            </a:xfrm>
            <a:prstGeom prst="straightConnector1">
              <a:avLst/>
            </a:prstGeom>
            <a:ln>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466157" y="4051007"/>
              <a:ext cx="1225181" cy="608919"/>
            </a:xfrm>
            <a:prstGeom prst="straightConnector1">
              <a:avLst/>
            </a:prstGeom>
            <a:ln>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5919435"/>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128260" cy="6280621"/>
          </a:xfrm>
        </p:spPr>
        <p:txBody>
          <a:bodyPr/>
          <a:lstStyle/>
          <a:p>
            <a:r>
              <a:rPr lang="en-US" sz="3200" spc="0" dirty="0" smtClean="0">
                <a:ln>
                  <a:noFill/>
                </a:ln>
                <a:solidFill>
                  <a:srgbClr val="FFFFFF"/>
                </a:solidFill>
                <a:cs typeface="+mn-cs"/>
              </a:rPr>
              <a:t>ID &amp; Access Management</a:t>
            </a:r>
            <a:r>
              <a:rPr lang="en-US" spc="0" dirty="0" smtClean="0">
                <a:ln>
                  <a:noFill/>
                </a:ln>
                <a:solidFill>
                  <a:srgbClr val="FFFFFF"/>
                </a:solidFill>
                <a:cs typeface="+mn-cs"/>
              </a:rPr>
              <a:t/>
            </a:r>
            <a:br>
              <a:rPr lang="en-US" spc="0" dirty="0" smtClean="0">
                <a:ln>
                  <a:noFill/>
                </a:ln>
                <a:solidFill>
                  <a:srgbClr val="FFFFFF"/>
                </a:solidFill>
                <a:cs typeface="+mn-cs"/>
              </a:rPr>
            </a:br>
            <a:r>
              <a:rPr lang="en-US" spc="0" dirty="0" smtClean="0">
                <a:ln>
                  <a:noFill/>
                </a:ln>
                <a:solidFill>
                  <a:srgbClr val="FFFFFF"/>
                </a:solidFill>
                <a:cs typeface="+mn-cs"/>
              </a:rPr>
              <a:t>Azure </a:t>
            </a:r>
            <a:r>
              <a:rPr lang="en-US" spc="0" dirty="0">
                <a:ln>
                  <a:noFill/>
                </a:ln>
                <a:solidFill>
                  <a:srgbClr val="FFFFFF"/>
                </a:solidFill>
                <a:cs typeface="+mn-cs"/>
              </a:rPr>
              <a:t>Active Directory</a:t>
            </a:r>
            <a:endParaRPr lang="en-US" dirty="0"/>
          </a:p>
        </p:txBody>
      </p:sp>
      <p:grpSp>
        <p:nvGrpSpPr>
          <p:cNvPr id="5" name="Group 4"/>
          <p:cNvGrpSpPr/>
          <p:nvPr/>
        </p:nvGrpSpPr>
        <p:grpSpPr>
          <a:xfrm>
            <a:off x="7120959" y="2178204"/>
            <a:ext cx="2470513" cy="2503235"/>
            <a:chOff x="7646253" y="4979703"/>
            <a:chExt cx="479425" cy="485775"/>
          </a:xfrm>
          <a:solidFill>
            <a:schemeClr val="tx1"/>
          </a:solidFill>
        </p:grpSpPr>
        <p:sp>
          <p:nvSpPr>
            <p:cNvPr id="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441547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49013" y="-911626"/>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91" name="Title 1"/>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000" b="0" i="1"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4" name="Title 3"/>
          <p:cNvSpPr>
            <a:spLocks noGrp="1"/>
          </p:cNvSpPr>
          <p:nvPr>
            <p:ph type="title"/>
          </p:nvPr>
        </p:nvSpPr>
        <p:spPr/>
        <p:txBody>
          <a:bodyPr/>
          <a:lstStyle/>
          <a:p>
            <a:pPr lvl="0"/>
            <a:r>
              <a:rPr lang="en-US" sz="3200" smtClean="0"/>
              <a:t>Tailor Azure IoT Suite to your needs using preconfigured solutions</a:t>
            </a:r>
            <a:endParaRPr lang="en-US" sz="3200" dirty="0"/>
          </a:p>
        </p:txBody>
      </p:sp>
      <p:sp>
        <p:nvSpPr>
          <p:cNvPr id="26" name="TextBox 25"/>
          <p:cNvSpPr txBox="1"/>
          <p:nvPr/>
        </p:nvSpPr>
        <p:spPr>
          <a:xfrm>
            <a:off x="6281076" y="2192986"/>
            <a:ext cx="5556649"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smtClean="0">
              <a:ln>
                <a:noFill/>
              </a:ln>
              <a:gradFill>
                <a:gsLst>
                  <a:gs pos="2917">
                    <a:srgbClr val="FFFFFF"/>
                  </a:gs>
                  <a:gs pos="30000">
                    <a:srgbClr val="FFFFFF"/>
                  </a:gs>
                </a:gsLst>
                <a:lin ang="5400000" scaled="0"/>
              </a:gradFill>
              <a:effectLst/>
              <a:uLnTx/>
              <a:uFillTx/>
            </a:endParaRPr>
          </a:p>
        </p:txBody>
      </p:sp>
      <p:sp>
        <p:nvSpPr>
          <p:cNvPr id="27" name="TextBox 26"/>
          <p:cNvSpPr txBox="1"/>
          <p:nvPr/>
        </p:nvSpPr>
        <p:spPr>
          <a:xfrm>
            <a:off x="477559" y="2192986"/>
            <a:ext cx="5080558"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smtClean="0">
              <a:ln>
                <a:noFill/>
              </a:ln>
              <a:gradFill>
                <a:gsLst>
                  <a:gs pos="2917">
                    <a:srgbClr val="FFFFFF"/>
                  </a:gs>
                  <a:gs pos="30000">
                    <a:srgbClr val="FFFFFF"/>
                  </a:gs>
                </a:gsLst>
                <a:lin ang="5400000" scaled="0"/>
              </a:gradFill>
              <a:effectLst/>
              <a:uLnTx/>
              <a:uFillTx/>
            </a:endParaRPr>
          </a:p>
        </p:txBody>
      </p:sp>
      <p:sp>
        <p:nvSpPr>
          <p:cNvPr id="28" name="TextBox 27"/>
          <p:cNvSpPr txBox="1"/>
          <p:nvPr/>
        </p:nvSpPr>
        <p:spPr>
          <a:xfrm>
            <a:off x="6281076" y="1500674"/>
            <a:ext cx="5556649"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smtClean="0">
                <a:ln>
                  <a:noFill/>
                </a:ln>
                <a:gradFill>
                  <a:gsLst>
                    <a:gs pos="2917">
                      <a:srgbClr val="FFFFFF"/>
                    </a:gs>
                    <a:gs pos="30000">
                      <a:srgbClr val="FFFFFF"/>
                    </a:gs>
                  </a:gsLst>
                  <a:lin ang="5400000" scaled="0"/>
                </a:gradFill>
                <a:effectLst/>
                <a:uLnTx/>
                <a:uFillTx/>
              </a:rPr>
              <a:t>Finish with your Internet of Things application</a:t>
            </a:r>
          </a:p>
        </p:txBody>
      </p:sp>
      <p:sp>
        <p:nvSpPr>
          <p:cNvPr id="29" name="TextBox 28"/>
          <p:cNvSpPr txBox="1"/>
          <p:nvPr/>
        </p:nvSpPr>
        <p:spPr>
          <a:xfrm>
            <a:off x="477559" y="1500674"/>
            <a:ext cx="5080558"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smtClean="0">
                <a:ln>
                  <a:noFill/>
                </a:ln>
                <a:gradFill>
                  <a:gsLst>
                    <a:gs pos="2917">
                      <a:srgbClr val="FFFFFF"/>
                    </a:gs>
                    <a:gs pos="30000">
                      <a:srgbClr val="FFFFFF"/>
                    </a:gs>
                  </a:gsLst>
                  <a:lin ang="5400000" scaled="0"/>
                </a:gradFill>
                <a:effectLst/>
                <a:uLnTx/>
                <a:uFillTx/>
              </a:rPr>
              <a:t>Start quickly with preconfigured solutions</a:t>
            </a:r>
          </a:p>
        </p:txBody>
      </p:sp>
      <p:sp>
        <p:nvSpPr>
          <p:cNvPr id="30" name="Rectangle 29"/>
          <p:cNvSpPr/>
          <p:nvPr/>
        </p:nvSpPr>
        <p:spPr bwMode="auto">
          <a:xfrm>
            <a:off x="1144088" y="5480340"/>
            <a:ext cx="3363370"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Modify existing rules and alerts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1" name="Oval 30"/>
          <p:cNvSpPr/>
          <p:nvPr/>
        </p:nvSpPr>
        <p:spPr bwMode="auto">
          <a:xfrm>
            <a:off x="692215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7108350" y="5033305"/>
            <a:ext cx="424612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Fine-tuned to specific </a:t>
            </a: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assets and processes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3" name="Rectangle 32"/>
          <p:cNvSpPr/>
          <p:nvPr/>
        </p:nvSpPr>
        <p:spPr bwMode="auto">
          <a:xfrm>
            <a:off x="7108350" y="5990426"/>
            <a:ext cx="3236787"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Integrate </a:t>
            </a:r>
            <a:r>
              <a:rPr kumimoji="0" lang="en-US" sz="1400" b="0" i="0" u="none" strike="noStrike" kern="1200" cap="none" spc="0" normalizeH="0" baseline="0" noProof="0" dirty="0">
                <a:ln>
                  <a:noFill/>
                </a:ln>
                <a:solidFill>
                  <a:srgbClr val="FFFFFF"/>
                </a:solidFill>
                <a:effectLst/>
                <a:uLnTx/>
                <a:uFillTx/>
                <a:latin typeface="Segoe UI Light"/>
                <a:ea typeface="+mn-ea"/>
                <a:cs typeface="+mn-cs"/>
              </a:rPr>
              <a:t>with back-end systems</a:t>
            </a:r>
          </a:p>
        </p:txBody>
      </p:sp>
      <p:sp>
        <p:nvSpPr>
          <p:cNvPr id="34" name="Rectangle 33"/>
          <p:cNvSpPr/>
          <p:nvPr/>
        </p:nvSpPr>
        <p:spPr bwMode="auto">
          <a:xfrm>
            <a:off x="7094045" y="5510388"/>
            <a:ext cx="448476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Highly visual for your real-time </a:t>
            </a:r>
            <a:r>
              <a:rPr kumimoji="0" lang="en-US" sz="1400" b="0" i="0" u="none" strike="noStrike" kern="1200" cap="none" spc="0" normalizeH="0" baseline="0" noProof="0" dirty="0">
                <a:ln>
                  <a:noFill/>
                </a:ln>
                <a:solidFill>
                  <a:srgbClr val="FFFFFF"/>
                </a:solidFill>
                <a:effectLst/>
                <a:uLnTx/>
                <a:uFillTx/>
                <a:latin typeface="Segoe UI Light"/>
                <a:ea typeface="+mn-ea"/>
                <a:cs typeface="+mn-cs"/>
              </a:rPr>
              <a:t>operational data</a:t>
            </a:r>
          </a:p>
        </p:txBody>
      </p:sp>
      <p:sp>
        <p:nvSpPr>
          <p:cNvPr id="35" name="Oval 34"/>
          <p:cNvSpPr/>
          <p:nvPr/>
        </p:nvSpPr>
        <p:spPr bwMode="auto">
          <a:xfrm>
            <a:off x="6922152"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6922151"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Oval 36"/>
          <p:cNvSpPr/>
          <p:nvPr/>
        </p:nvSpPr>
        <p:spPr bwMode="auto">
          <a:xfrm>
            <a:off x="88311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1129784" y="5056029"/>
            <a:ext cx="3751099" cy="503193"/>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Get started in minutes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9" name="Oval 38"/>
          <p:cNvSpPr/>
          <p:nvPr/>
        </p:nvSpPr>
        <p:spPr bwMode="auto">
          <a:xfrm>
            <a:off x="869395"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Oval 39"/>
          <p:cNvSpPr/>
          <p:nvPr/>
        </p:nvSpPr>
        <p:spPr bwMode="auto">
          <a:xfrm>
            <a:off x="875689"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bwMode="auto">
          <a:xfrm>
            <a:off x="1129784" y="5960378"/>
            <a:ext cx="4572958"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Light"/>
                <a:ea typeface="+mn-ea"/>
                <a:cs typeface="+mn-cs"/>
              </a:rPr>
              <a:t>Add your devices and begin tailor to your needs</a:t>
            </a: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2" name="Right Arrow 41"/>
          <p:cNvSpPr/>
          <p:nvPr/>
        </p:nvSpPr>
        <p:spPr bwMode="auto">
          <a:xfrm>
            <a:off x="5614799" y="3685250"/>
            <a:ext cx="499783" cy="1083372"/>
          </a:xfrm>
          <a:prstGeom prst="rightArrow">
            <a:avLst>
              <a:gd name="adj1" fmla="val 100000"/>
              <a:gd name="adj2" fmla="val 79723"/>
            </a:avLst>
          </a:prstGeom>
          <a:solidFill>
            <a:schemeClr val="accent5">
              <a:alpha val="4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862" y="2452880"/>
            <a:ext cx="3792775" cy="2580425"/>
          </a:xfrm>
          <a:prstGeom prst="rect">
            <a:avLst/>
          </a:prstGeom>
        </p:spPr>
      </p:pic>
      <p:pic>
        <p:nvPicPr>
          <p:cNvPr id="44" name="Picture 43"/>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063760" y="2613244"/>
            <a:ext cx="3516234" cy="2304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08" y="2452880"/>
            <a:ext cx="3792775" cy="2580425"/>
          </a:xfrm>
          <a:prstGeom prst="rect">
            <a:avLst/>
          </a:prstGeom>
        </p:spPr>
      </p:pic>
      <p:pic>
        <p:nvPicPr>
          <p:cNvPr id="46"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295401" y="2614070"/>
            <a:ext cx="3371849" cy="225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4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animBg="1"/>
      <p:bldP spid="32" grpId="0"/>
      <p:bldP spid="33" grpId="0"/>
      <p:bldP spid="34" grpId="0"/>
      <p:bldP spid="35" grpId="0" animBg="1"/>
      <p:bldP spid="36" grpId="0" animBg="1"/>
      <p:bldP spid="37" grpId="0" animBg="1"/>
      <p:bldP spid="38" grpId="0"/>
      <p:bldP spid="39" grpId="0" animBg="1"/>
      <p:bldP spid="40" grpId="0" animBg="1"/>
      <p:bldP spid="41" grpId="0"/>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and access control</a:t>
            </a:r>
            <a:endParaRPr lang="en-US" dirty="0"/>
          </a:p>
        </p:txBody>
      </p:sp>
      <p:sp>
        <p:nvSpPr>
          <p:cNvPr id="3" name="Text Placeholder 2"/>
          <p:cNvSpPr>
            <a:spLocks noGrp="1"/>
          </p:cNvSpPr>
          <p:nvPr>
            <p:ph type="body" sz="quarter" idx="10"/>
          </p:nvPr>
        </p:nvSpPr>
        <p:spPr>
          <a:xfrm>
            <a:off x="6730409" y="1714500"/>
            <a:ext cx="5194672" cy="3138103"/>
          </a:xfrm>
        </p:spPr>
        <p:txBody>
          <a:bodyPr/>
          <a:lstStyle/>
          <a:p>
            <a:r>
              <a:rPr lang="en-US" dirty="0" smtClean="0"/>
              <a:t>Mobile security</a:t>
            </a:r>
          </a:p>
          <a:p>
            <a:pPr lvl="1"/>
            <a:r>
              <a:rPr lang="en-US" dirty="0" smtClean="0"/>
              <a:t>Enable secure mobile access to on-</a:t>
            </a:r>
            <a:r>
              <a:rPr lang="en-US" dirty="0" err="1" smtClean="0"/>
              <a:t>premesis</a:t>
            </a:r>
            <a:r>
              <a:rPr lang="en-US" dirty="0" smtClean="0"/>
              <a:t> applications. </a:t>
            </a:r>
            <a:endParaRPr lang="en-US" dirty="0"/>
          </a:p>
          <a:p>
            <a:pPr lvl="1"/>
            <a:endParaRPr lang="en-US" dirty="0"/>
          </a:p>
          <a:p>
            <a:pPr lvl="1"/>
            <a:endParaRPr lang="en-US" dirty="0"/>
          </a:p>
          <a:p>
            <a:pPr lvl="1"/>
            <a:endParaRPr lang="en-US" dirty="0" smtClean="0"/>
          </a:p>
          <a:p>
            <a:pPr lvl="1"/>
            <a:endParaRPr lang="en-US" dirty="0" smtClean="0"/>
          </a:p>
          <a:p>
            <a:endParaRPr lang="en-US" dirty="0" smtClean="0"/>
          </a:p>
        </p:txBody>
      </p:sp>
      <p:sp>
        <p:nvSpPr>
          <p:cNvPr id="6" name="Text Placeholder 2"/>
          <p:cNvSpPr>
            <a:spLocks noGrp="1"/>
          </p:cNvSpPr>
          <p:nvPr>
            <p:ph type="body" sz="quarter" idx="10"/>
          </p:nvPr>
        </p:nvSpPr>
        <p:spPr>
          <a:xfrm>
            <a:off x="421640" y="1714500"/>
            <a:ext cx="6080760" cy="4619213"/>
          </a:xfrm>
        </p:spPr>
        <p:txBody>
          <a:bodyPr/>
          <a:lstStyle/>
          <a:p>
            <a:r>
              <a:rPr lang="en-US" dirty="0" smtClean="0"/>
              <a:t>Secure access</a:t>
            </a:r>
          </a:p>
          <a:p>
            <a:pPr lvl="1"/>
            <a:r>
              <a:rPr lang="en-US" dirty="0" smtClean="0"/>
              <a:t>Easily manage credential based access to dashboards</a:t>
            </a:r>
          </a:p>
          <a:p>
            <a:r>
              <a:rPr lang="en-US" dirty="0" smtClean="0"/>
              <a:t>Access control</a:t>
            </a:r>
          </a:p>
          <a:p>
            <a:r>
              <a:rPr lang="en-US" sz="1961" dirty="0" smtClean="0">
                <a:gradFill>
                  <a:gsLst>
                    <a:gs pos="1250">
                      <a:schemeClr val="tx1"/>
                    </a:gs>
                    <a:gs pos="100000">
                      <a:schemeClr val="tx1"/>
                    </a:gs>
                  </a:gsLst>
                  <a:lin ang="5400000" scaled="0"/>
                </a:gradFill>
                <a:latin typeface="+mn-lt"/>
              </a:rPr>
              <a:t>Restrict access to devices, sensors, controls, thresholds and settings</a:t>
            </a:r>
            <a:endParaRPr lang="en-US" sz="1961" dirty="0">
              <a:gradFill>
                <a:gsLst>
                  <a:gs pos="1250">
                    <a:schemeClr val="tx1"/>
                  </a:gs>
                  <a:gs pos="100000">
                    <a:schemeClr val="tx1"/>
                  </a:gs>
                </a:gsLst>
                <a:lin ang="5400000" scaled="0"/>
              </a:gradFill>
              <a:latin typeface="+mn-lt"/>
            </a:endParaRPr>
          </a:p>
          <a:p>
            <a:r>
              <a:rPr lang="en-US" dirty="0" smtClean="0"/>
              <a:t>Multi-factor authentication</a:t>
            </a:r>
          </a:p>
          <a:p>
            <a:pPr lvl="1"/>
            <a:r>
              <a:rPr lang="en-US" dirty="0" smtClean="0"/>
              <a:t>Increased security via multi-factor authentication</a:t>
            </a:r>
          </a:p>
          <a:p>
            <a:r>
              <a:rPr lang="en-US" dirty="0" smtClean="0"/>
              <a:t>Monitor usage</a:t>
            </a:r>
          </a:p>
          <a:p>
            <a:pPr lvl="1"/>
            <a:r>
              <a:rPr lang="en-US" dirty="0" smtClean="0"/>
              <a:t>See who is using the solution, when and for what purpose</a:t>
            </a:r>
            <a:endParaRPr lang="en-US" dirty="0"/>
          </a:p>
        </p:txBody>
      </p:sp>
    </p:spTree>
    <p:extLst>
      <p:ext uri="{BB962C8B-B14F-4D97-AF65-F5344CB8AC3E}">
        <p14:creationId xmlns:p14="http://schemas.microsoft.com/office/powerpoint/2010/main" val="1925829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39"/>
          <p:cNvSpPr>
            <a:spLocks noChangeAspect="1"/>
          </p:cNvSpPr>
          <p:nvPr/>
        </p:nvSpPr>
        <p:spPr bwMode="auto">
          <a:xfrm>
            <a:off x="397577" y="2371547"/>
            <a:ext cx="4572552" cy="24456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alpha val="45000"/>
            </a:srgb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5" name="Title 1"/>
          <p:cNvSpPr>
            <a:spLocks noGrp="1"/>
          </p:cNvSpPr>
          <p:nvPr>
            <p:ph type="title"/>
          </p:nvPr>
        </p:nvSpPr>
        <p:spPr/>
        <p:txBody>
          <a:bodyPr/>
          <a:lstStyle/>
          <a:p>
            <a:r>
              <a:rPr lang="en-US" dirty="0" smtClean="0"/>
              <a:t>Microsoft Azure IoT Suite</a:t>
            </a:r>
            <a:endParaRPr lang="en-US" sz="3598" i="1" dirty="0"/>
          </a:p>
        </p:txBody>
      </p:sp>
      <p:sp>
        <p:nvSpPr>
          <p:cNvPr id="14" name="Rectangle 13"/>
          <p:cNvSpPr/>
          <p:nvPr/>
        </p:nvSpPr>
        <p:spPr bwMode="auto">
          <a:xfrm>
            <a:off x="5321191" y="3235690"/>
            <a:ext cx="6540919"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Analyze &amp; Act</a:t>
            </a:r>
            <a:endPar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5" name="Rectangle 14"/>
          <p:cNvSpPr/>
          <p:nvPr/>
        </p:nvSpPr>
        <p:spPr bwMode="auto">
          <a:xfrm>
            <a:off x="7118941" y="3814329"/>
            <a:ext cx="6930735" cy="346570"/>
          </a:xfrm>
          <a:prstGeom prst="rect">
            <a:avLst/>
          </a:prstGeom>
          <a:noFill/>
          <a:ln>
            <a:noFill/>
          </a:ln>
        </p:spPr>
        <p:txBody>
          <a:bodyPr wrap="square">
            <a:spAutoFit/>
          </a:bodyPr>
          <a:lstStyle/>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7" name="Rectangle 16"/>
          <p:cNvSpPr/>
          <p:nvPr/>
        </p:nvSpPr>
        <p:spPr bwMode="auto">
          <a:xfrm>
            <a:off x="5321191" y="4980365"/>
            <a:ext cx="6557437"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Integrate &amp; Transform</a:t>
            </a:r>
            <a:endParaRPr kumimoji="0" lang="en-US" sz="4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8" name="Rectangle 17"/>
          <p:cNvSpPr/>
          <p:nvPr/>
        </p:nvSpPr>
        <p:spPr bwMode="auto">
          <a:xfrm>
            <a:off x="7106689" y="5657940"/>
            <a:ext cx="5971826" cy="3748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21" name="TextBox 20"/>
          <p:cNvSpPr txBox="1"/>
          <p:nvPr/>
        </p:nvSpPr>
        <p:spPr>
          <a:xfrm>
            <a:off x="869389" y="4023136"/>
            <a:ext cx="3628927"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t>Azure </a:t>
            </a:r>
            <a:r>
              <a:rPr kumimoji="0" lang="en-US" sz="3600" b="0" i="0" u="none" strike="noStrike" kern="1200" cap="none" spc="0" normalizeH="0" baseline="0" noProof="0" dirty="0" err="1"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t>IoT</a:t>
            </a:r>
            <a:r>
              <a:rPr kumimoji="0" lang="en-US" sz="3600" b="0" i="0" u="none" strike="noStrike" kern="1200" cap="none" spc="0" normalizeH="0" baseline="0" noProof="0" dirty="0" smtClean="0">
                <a:ln>
                  <a:noFill/>
                </a:ln>
                <a:solidFill>
                  <a:prstClr val="white"/>
                </a:solidFill>
                <a:effectLst/>
                <a:uLnTx/>
                <a:uFillTx/>
                <a:latin typeface="Segoe UI Semilight" panose="020B0402040204020203" pitchFamily="34" charset="0"/>
                <a:ea typeface="+mn-ea"/>
                <a:cs typeface="Segoe UI Semilight" panose="020B0402040204020203" pitchFamily="34" charset="0"/>
              </a:rPr>
              <a:t> Suite</a:t>
            </a:r>
            <a:endParaRPr kumimoji="0" lang="en-US" sz="4800" b="0" i="0" u="none" strike="noStrike" kern="1200" cap="none" spc="0" normalizeH="0" baseline="0" noProof="0" dirty="0" smtClean="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p:cNvSpPr/>
          <p:nvPr/>
        </p:nvSpPr>
        <p:spPr bwMode="auto">
          <a:xfrm>
            <a:off x="5321191" y="1491015"/>
            <a:ext cx="6557436" cy="164592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0" bIns="46630" numCol="1" rtlCol="0" anchor="t" anchorCtr="0" compatLnSpc="1">
            <a:prstTxWarp prst="textNoShape">
              <a:avLst/>
            </a:prstTxWarp>
          </a:bodyPr>
          <a:lstStyle/>
          <a:p>
            <a:pPr marL="0" marR="0" lvl="0" indent="0" algn="l" defTabSz="932722" rtl="0" eaLnBrk="1" fontAlgn="auto" latinLnBrk="0" hangingPunct="1">
              <a:lnSpc>
                <a:spcPct val="90000"/>
              </a:lnSpc>
              <a:spcBef>
                <a:spcPts val="0"/>
              </a:spcBef>
              <a:spcAft>
                <a:spcPts val="602"/>
              </a:spcAft>
              <a:buClrTx/>
              <a:buSzTx/>
              <a:buFontTx/>
              <a:buNone/>
              <a:tabLst/>
              <a:defRPr/>
            </a:pPr>
            <a:r>
              <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Connect &amp;</a:t>
            </a:r>
            <a:r>
              <a:rPr kumimoji="0" lang="en-US" sz="4000" b="0" i="0" u="none" strike="noStrike" kern="1200" cap="none" spc="0" normalizeH="0" noProof="0" dirty="0" smtClean="0">
                <a:ln>
                  <a:noFill/>
                </a:ln>
                <a:gradFill>
                  <a:gsLst>
                    <a:gs pos="2917">
                      <a:srgbClr val="FFFFFF"/>
                    </a:gs>
                    <a:gs pos="30000">
                      <a:srgbClr val="FFFFFF"/>
                    </a:gs>
                  </a:gsLst>
                  <a:lin ang="5400000" scaled="0"/>
                </a:gradFill>
                <a:effectLst/>
                <a:uLnTx/>
                <a:uFillTx/>
                <a:latin typeface="Segoe UI Light"/>
                <a:ea typeface="+mn-ea"/>
                <a:cs typeface="+mn-cs"/>
              </a:rPr>
              <a:t> Scale</a:t>
            </a:r>
            <a:endParaRPr kumimoji="0" lang="en-US" sz="40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9" name="Rectangle 18"/>
          <p:cNvSpPr/>
          <p:nvPr/>
        </p:nvSpPr>
        <p:spPr bwMode="auto">
          <a:xfrm>
            <a:off x="7106689" y="2048942"/>
            <a:ext cx="6333387" cy="346570"/>
          </a:xfrm>
          <a:prstGeom prst="rect">
            <a:avLst/>
          </a:prstGeom>
          <a:noFill/>
          <a:ln>
            <a:noFill/>
          </a:ln>
        </p:spPr>
        <p:txBody>
          <a:bodyPr wrap="square">
            <a:spAutoFit/>
          </a:bodyPr>
          <a:lstStyle/>
          <a:p>
            <a:pPr marL="0" marR="0" lvl="0" indent="0" algn="l" defTabSz="932722" rtl="0" eaLnBrk="1" fontAlgn="auto" latinLnBrk="0" hangingPunct="1">
              <a:lnSpc>
                <a:spcPct val="90000"/>
              </a:lnSpc>
              <a:spcBef>
                <a:spcPts val="0"/>
              </a:spcBef>
              <a:spcAft>
                <a:spcPts val="602"/>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195015959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43208" y="317781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a:t>
            </a:r>
            <a:r>
              <a:rPr kumimoji="0" lang="en-US" altLang="en-US" sz="1800" b="0" i="0" u="none" strike="noStrike" kern="1200" cap="none" spc="0" normalizeH="0" baseline="0" noProof="0" dirty="0" err="1">
                <a:ln>
                  <a:noFill/>
                </a:ln>
                <a:effectLst/>
                <a:uLnTx/>
                <a:uFillTx/>
                <a:latin typeface="Segoe UI Light" panose="020B0502040204020203" pitchFamily="34" charset="0"/>
                <a:ea typeface="+mn-ea"/>
                <a:cs typeface="+mn-cs"/>
              </a:rPr>
              <a:t>IoT</a:t>
            </a: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 </a:t>
            </a:r>
            <a:r>
              <a:rPr kumimoji="0" lang="en-US" altLang="en-US" sz="1800" b="0" i="0" u="none" strike="noStrike" kern="1200" cap="none" spc="0" normalizeH="0" baseline="0" noProof="0" dirty="0" smtClean="0">
                <a:ln>
                  <a:noFill/>
                </a:ln>
                <a:effectLst/>
                <a:uLnTx/>
                <a:uFillTx/>
                <a:latin typeface="Segoe UI Light" panose="020B0502040204020203" pitchFamily="34" charset="0"/>
                <a:ea typeface="+mn-ea"/>
                <a:cs typeface="+mn-cs"/>
              </a:rPr>
              <a:t>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15" name="Title 1"/>
          <p:cNvSpPr>
            <a:spLocks noGrp="1"/>
          </p:cNvSpPr>
          <p:nvPr>
            <p:ph type="title"/>
          </p:nvPr>
        </p:nvSpPr>
        <p:spPr/>
        <p:txBody>
          <a:bodyPr/>
          <a:lstStyle/>
          <a:p>
            <a:r>
              <a:rPr lang="en-US" sz="3600" smtClean="0"/>
              <a:t>What you get with remote monitoring preconfigured solution</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89" name="Group 12288"/>
          <p:cNvGrpSpPr/>
          <p:nvPr/>
        </p:nvGrpSpPr>
        <p:grpSpPr>
          <a:xfrm>
            <a:off x="862320" y="3790586"/>
            <a:ext cx="327025" cy="338138"/>
            <a:chOff x="1308100" y="3205163"/>
            <a:chExt cx="327025" cy="338138"/>
          </a:xfrm>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endPar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254" name="Rectangle 128"/>
          <p:cNvSpPr>
            <a:spLocks noChangeArrowheads="1"/>
          </p:cNvSpPr>
          <p:nvPr/>
        </p:nvSpPr>
        <p:spPr bwMode="auto">
          <a:xfrm>
            <a:off x="666722" y="4277434"/>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smtClean="0">
              <a:ln>
                <a:noFill/>
              </a:ln>
              <a:effectLst/>
              <a:uLnTx/>
              <a:uFillTx/>
              <a:ea typeface="+mn-ea"/>
              <a:cs typeface="+mn-cs"/>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smtClean="0">
              <a:ln>
                <a:noFill/>
              </a:ln>
              <a:effectLst/>
              <a:uLnTx/>
              <a:uFillTx/>
              <a:ea typeface="+mn-ea"/>
              <a:cs typeface="+mn-cs"/>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smtClean="0">
              <a:ln>
                <a:noFill/>
              </a:ln>
              <a:effectLst/>
              <a:uLnTx/>
              <a:uFillTx/>
              <a:ea typeface="+mn-ea"/>
              <a:cs typeface="+mn-cs"/>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smtClean="0">
              <a:ln>
                <a:noFill/>
              </a:ln>
              <a:effectLst/>
              <a:uLnTx/>
              <a:uFillTx/>
              <a:ea typeface="+mn-ea"/>
              <a:cs typeface="+mn-cs"/>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smtClean="0">
              <a:ln>
                <a:noFill/>
              </a:ln>
              <a:effectLst/>
              <a:uLnTx/>
              <a:uFillTx/>
              <a:ea typeface="+mn-ea"/>
              <a:cs typeface="+mn-cs"/>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smtClean="0">
              <a:ln>
                <a:noFill/>
              </a:ln>
              <a:effectLst/>
              <a:uLnTx/>
              <a:uFillTx/>
              <a:ea typeface="+mn-ea"/>
              <a:cs typeface="+mn-cs"/>
            </a:endParaRPr>
          </a:p>
        </p:txBody>
      </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smtClean="0">
                <a:ln>
                  <a:noFill/>
                </a:ln>
                <a:effectLst/>
                <a:uLnTx/>
                <a:uFillTx/>
                <a:latin typeface="Segoe UI" panose="020B0502040204020203" pitchFamily="34" charset="0"/>
                <a:ea typeface="+mn-ea"/>
                <a:cs typeface="+mn-cs"/>
              </a:rPr>
              <a:t>IoT</a:t>
            </a: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 Hub</a:t>
            </a:r>
            <a:endParaRPr kumimoji="0" lang="en-US" altLang="en-US" sz="1800" b="0" i="0" u="none" strike="noStrike" kern="1200" cap="none" spc="0" normalizeH="0" baseline="0" noProof="0" dirty="0" smtClean="0">
              <a:ln>
                <a:noFill/>
              </a:ln>
              <a:effectLst/>
              <a:uLnTx/>
              <a:uFillTx/>
              <a:ea typeface="+mn-ea"/>
              <a:cs typeface="+mn-cs"/>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66271047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69240" y="110925"/>
            <a:ext cx="11743788" cy="152516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91" name="Title 1"/>
          <p:cNvSpPr txBox="1">
            <a:spLocks/>
          </p:cNvSpPr>
          <p:nvPr/>
        </p:nvSpPr>
        <p:spPr>
          <a:xfrm>
            <a:off x="4530487" y="2972753"/>
            <a:ext cx="7941733" cy="104052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sng"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www.InternetofYourThings.com</a:t>
            </a:r>
            <a:r>
              <a:rPr kumimoji="0" lang="en-US" sz="4000"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br>
              <a:rPr kumimoji="0" lang="en-US" sz="4000"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10" b="0" i="0" u="none" strike="noStrike" kern="1200" cap="none" spc="-100"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to get started</a:t>
            </a:r>
            <a:endParaRPr kumimoji="0" lang="en-US" sz="4710" b="0" i="1"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p:txBody>
          <a:bodyPr/>
          <a:lstStyle/>
          <a:p>
            <a:r>
              <a:rPr lang="en-US" sz="9600" dirty="0" smtClean="0"/>
              <a:t>Visit</a:t>
            </a:r>
            <a:endParaRPr lang="en-US" dirty="0"/>
          </a:p>
        </p:txBody>
      </p:sp>
      <p:sp>
        <p:nvSpPr>
          <p:cNvPr id="5" name="AutoShape 22"/>
          <p:cNvSpPr>
            <a:spLocks noChangeAspect="1"/>
          </p:cNvSpPr>
          <p:nvPr/>
        </p:nvSpPr>
        <p:spPr bwMode="auto">
          <a:xfrm>
            <a:off x="2689579" y="2882921"/>
            <a:ext cx="1199080" cy="1220191"/>
          </a:xfrm>
          <a:custGeom>
            <a:avLst/>
            <a:gdLst/>
            <a:ahLst/>
            <a:cxnLst/>
            <a:rect l="0" t="0" r="r" b="b"/>
            <a:pathLst>
              <a:path w="21600" h="21600">
                <a:moveTo>
                  <a:pt x="10604" y="0"/>
                </a:moveTo>
                <a:cubicBezTo>
                  <a:pt x="5560" y="0"/>
                  <a:pt x="1310" y="3336"/>
                  <a:pt x="14" y="7884"/>
                </a:cubicBezTo>
                <a:lnTo>
                  <a:pt x="10113" y="7884"/>
                </a:lnTo>
                <a:lnTo>
                  <a:pt x="10113" y="2891"/>
                </a:lnTo>
                <a:lnTo>
                  <a:pt x="18139" y="10774"/>
                </a:lnTo>
                <a:lnTo>
                  <a:pt x="10113" y="18658"/>
                </a:lnTo>
                <a:lnTo>
                  <a:pt x="10113" y="13665"/>
                </a:lnTo>
                <a:lnTo>
                  <a:pt x="0" y="13665"/>
                </a:lnTo>
                <a:cubicBezTo>
                  <a:pt x="1278" y="18239"/>
                  <a:pt x="5541" y="21600"/>
                  <a:pt x="10604" y="21600"/>
                </a:cubicBezTo>
                <a:cubicBezTo>
                  <a:pt x="16677" y="21600"/>
                  <a:pt x="21600" y="16765"/>
                  <a:pt x="21600" y="10800"/>
                </a:cubicBezTo>
                <a:cubicBezTo>
                  <a:pt x="21600" y="4835"/>
                  <a:pt x="16677" y="0"/>
                  <a:pt x="10604" y="0"/>
                </a:cubicBezTo>
                <a:close/>
                <a:moveTo>
                  <a:pt x="10604" y="0"/>
                </a:moveTo>
              </a:path>
            </a:pathLst>
          </a:custGeom>
          <a:solidFill>
            <a:schemeClr val="accent5"/>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sz="2244"/>
          </a:p>
        </p:txBody>
      </p:sp>
    </p:spTree>
    <p:extLst>
      <p:ext uri="{BB962C8B-B14F-4D97-AF65-F5344CB8AC3E}">
        <p14:creationId xmlns:p14="http://schemas.microsoft.com/office/powerpoint/2010/main" val="38563176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97917" y="1998431"/>
            <a:ext cx="2438740" cy="2438740"/>
          </a:xfrm>
          <a:prstGeom prst="rect">
            <a:avLst/>
          </a:prstGeom>
        </p:spPr>
      </p:pic>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26328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Many aspects of connectivity</a:t>
            </a:r>
            <a:endParaRPr lang="en-US" dirty="0"/>
          </a:p>
        </p:txBody>
      </p:sp>
      <p:sp>
        <p:nvSpPr>
          <p:cNvPr id="32" name="Text Placeholder 31"/>
          <p:cNvSpPr>
            <a:spLocks noGrp="1"/>
          </p:cNvSpPr>
          <p:nvPr>
            <p:ph type="body" sz="quarter" idx="11"/>
          </p:nvPr>
        </p:nvSpPr>
        <p:spPr>
          <a:xfrm>
            <a:off x="269241" y="1373281"/>
            <a:ext cx="5378548" cy="4992136"/>
          </a:xfrm>
        </p:spPr>
        <p:txBody>
          <a:bodyPr/>
          <a:lstStyle/>
          <a:p>
            <a:r>
              <a:rPr lang="en-US" sz="2800" dirty="0" smtClean="0"/>
              <a:t>Functionality</a:t>
            </a:r>
          </a:p>
          <a:p>
            <a:pPr lvl="1"/>
            <a:r>
              <a:rPr lang="en-US" sz="1400" dirty="0" smtClean="0"/>
              <a:t>Device-to-cloud telemetry,</a:t>
            </a:r>
          </a:p>
          <a:p>
            <a:pPr lvl="1"/>
            <a:r>
              <a:rPr lang="en-US" sz="1400" dirty="0" smtClean="0"/>
              <a:t>Cloud-to-device commands and notifications,</a:t>
            </a:r>
          </a:p>
          <a:p>
            <a:pPr lvl="1"/>
            <a:r>
              <a:rPr lang="en-US" sz="1400" dirty="0" smtClean="0"/>
              <a:t>File uploads/downloads</a:t>
            </a:r>
          </a:p>
          <a:p>
            <a:r>
              <a:rPr lang="en-US" sz="2800" dirty="0" smtClean="0"/>
              <a:t>Security</a:t>
            </a:r>
          </a:p>
          <a:p>
            <a:pPr lvl="1"/>
            <a:r>
              <a:rPr lang="en-US" sz="1400" dirty="0" smtClean="0"/>
              <a:t>Device security,</a:t>
            </a:r>
          </a:p>
          <a:p>
            <a:pPr lvl="1"/>
            <a:r>
              <a:rPr lang="en-US" sz="1400" dirty="0" smtClean="0"/>
              <a:t>Cloud security,</a:t>
            </a:r>
          </a:p>
          <a:p>
            <a:pPr lvl="1"/>
            <a:r>
              <a:rPr lang="en-US" sz="1400" dirty="0" smtClean="0"/>
              <a:t>Channel security, …</a:t>
            </a:r>
          </a:p>
          <a:p>
            <a:r>
              <a:rPr lang="en-US" sz="2800" dirty="0" smtClean="0"/>
              <a:t>Monitoring</a:t>
            </a:r>
          </a:p>
          <a:p>
            <a:pPr lvl="1"/>
            <a:r>
              <a:rPr lang="en-US" sz="1400" dirty="0" smtClean="0"/>
              <a:t>Identify malfunctioning devices when they cannot be reached directly</a:t>
            </a:r>
          </a:p>
          <a:p>
            <a:r>
              <a:rPr lang="en-US" sz="2800" dirty="0" smtClean="0"/>
              <a:t>Reach and customization</a:t>
            </a:r>
          </a:p>
          <a:p>
            <a:pPr lvl="1"/>
            <a:r>
              <a:rPr lang="en-US" sz="1400" dirty="0" smtClean="0"/>
              <a:t>RTOS/Linux/Windows/non-IP capable,</a:t>
            </a:r>
          </a:p>
          <a:p>
            <a:pPr lvl="1"/>
            <a:r>
              <a:rPr lang="en-US" sz="1400" dirty="0" smtClean="0"/>
              <a:t>Network/application protocols,</a:t>
            </a:r>
          </a:p>
          <a:p>
            <a:pPr lvl="1"/>
            <a:r>
              <a:rPr lang="en-US" sz="1400" dirty="0" smtClean="0"/>
              <a:t>Authentication schemes</a:t>
            </a:r>
            <a:endParaRPr lang="en-US" sz="1400" dirty="0"/>
          </a:p>
        </p:txBody>
      </p:sp>
      <p:sp>
        <p:nvSpPr>
          <p:cNvPr id="38" name="Rectangle 37"/>
          <p:cNvSpPr/>
          <p:nvPr/>
        </p:nvSpPr>
        <p:spPr>
          <a:xfrm>
            <a:off x="9920875" y="2155823"/>
            <a:ext cx="1765599" cy="3653146"/>
          </a:xfrm>
          <a:prstGeom prst="rect">
            <a:avLst/>
          </a:prstGeom>
          <a:solidFill>
            <a:schemeClr val="bg2">
              <a:alpha val="32000"/>
            </a:schemeClr>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765" b="0" i="0" u="none" strike="noStrike" kern="1200" cap="none" spc="0" normalizeH="0" baseline="0" noProof="0" dirty="0">
                <a:ln>
                  <a:noFill/>
                </a:ln>
                <a:solidFill>
                  <a:schemeClr val="accent4"/>
                </a:solidFill>
                <a:effectLst/>
                <a:uLnTx/>
                <a:uFillTx/>
                <a:latin typeface="Segoe UI Semibold" panose="020B0702040204020203" pitchFamily="34" charset="0"/>
                <a:ea typeface="Segoe UI" pitchFamily="34" charset="0"/>
                <a:cs typeface="Segoe UI" pitchFamily="34" charset="0"/>
              </a:rPr>
              <a:t>IoT Hub</a:t>
            </a:r>
          </a:p>
        </p:txBody>
      </p:sp>
      <p:sp>
        <p:nvSpPr>
          <p:cNvPr id="39" name="Rectangle 38"/>
          <p:cNvSpPr/>
          <p:nvPr/>
        </p:nvSpPr>
        <p:spPr>
          <a:xfrm>
            <a:off x="7082112" y="3661292"/>
            <a:ext cx="942860" cy="1501590"/>
          </a:xfrm>
          <a:prstGeom prst="rect">
            <a:avLst/>
          </a:prstGeom>
          <a:solidFill>
            <a:schemeClr val="bg2">
              <a:alpha val="32000"/>
            </a:schemeClr>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schemeClr val="accent4"/>
                </a:solidFill>
                <a:effectLst/>
                <a:uLnTx/>
                <a:uFillTx/>
                <a:latin typeface="Segoe UI Semibold" panose="020B0702040204020203" pitchFamily="34" charset="0"/>
                <a:ea typeface="Segoe UI" pitchFamily="34" charset="0"/>
                <a:cs typeface="Segoe UI" pitchFamily="34" charset="0"/>
              </a:rPr>
              <a:t>Field gateway</a:t>
            </a:r>
          </a:p>
        </p:txBody>
      </p:sp>
      <p:sp>
        <p:nvSpPr>
          <p:cNvPr id="40" name="Rectangle 39"/>
          <p:cNvSpPr/>
          <p:nvPr/>
        </p:nvSpPr>
        <p:spPr>
          <a:xfrm>
            <a:off x="8428985" y="2794168"/>
            <a:ext cx="957410" cy="1501590"/>
          </a:xfrm>
          <a:prstGeom prst="rect">
            <a:avLst/>
          </a:prstGeom>
          <a:solidFill>
            <a:schemeClr val="bg2">
              <a:alpha val="32000"/>
            </a:schemeClr>
          </a:solid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schemeClr val="accent4"/>
                </a:solidFill>
                <a:effectLst/>
                <a:uLnTx/>
                <a:uFillTx/>
                <a:latin typeface="Segoe UI Semibold" panose="020B0702040204020203" pitchFamily="34" charset="0"/>
                <a:ea typeface="Segoe UI" pitchFamily="34" charset="0"/>
                <a:cs typeface="Segoe UI" pitchFamily="34" charset="0"/>
              </a:rPr>
              <a:t>Cloud protocol</a:t>
            </a:r>
          </a:p>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1200" cap="none" spc="0" normalizeH="0" baseline="0" noProof="0" dirty="0">
                <a:ln>
                  <a:noFill/>
                </a:ln>
                <a:solidFill>
                  <a:schemeClr val="accent4"/>
                </a:solidFill>
                <a:effectLst/>
                <a:uLnTx/>
                <a:uFillTx/>
                <a:latin typeface="Segoe UI Semibold" panose="020B0702040204020203" pitchFamily="34" charset="0"/>
                <a:ea typeface="Segoe UI" pitchFamily="34" charset="0"/>
                <a:cs typeface="Segoe UI" pitchFamily="34" charset="0"/>
              </a:rPr>
              <a:t>gateway</a:t>
            </a:r>
          </a:p>
        </p:txBody>
      </p:sp>
      <p:grpSp>
        <p:nvGrpSpPr>
          <p:cNvPr id="41" name="Group 40"/>
          <p:cNvGrpSpPr/>
          <p:nvPr/>
        </p:nvGrpSpPr>
        <p:grpSpPr>
          <a:xfrm>
            <a:off x="6073017" y="2360894"/>
            <a:ext cx="307313" cy="307916"/>
            <a:chOff x="609600" y="502508"/>
            <a:chExt cx="395416" cy="395416"/>
          </a:xfrm>
        </p:grpSpPr>
        <p:sp>
          <p:nvSpPr>
            <p:cNvPr id="42" name="Rectangle 41"/>
            <p:cNvSpPr/>
            <p:nvPr/>
          </p:nvSpPr>
          <p:spPr>
            <a:xfrm>
              <a:off x="609600" y="502508"/>
              <a:ext cx="395416" cy="395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Arrow Connector 43"/>
          <p:cNvCxnSpPr/>
          <p:nvPr/>
        </p:nvCxnSpPr>
        <p:spPr>
          <a:xfrm flipV="1">
            <a:off x="6400553" y="2494709"/>
            <a:ext cx="3500195" cy="10834"/>
          </a:xfrm>
          <a:prstGeom prst="straightConnector1">
            <a:avLst/>
          </a:prstGeom>
          <a:ln w="6350">
            <a:solidFill>
              <a:schemeClr val="accent5"/>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6400553" y="3261115"/>
            <a:ext cx="2028433" cy="13667"/>
          </a:xfrm>
          <a:prstGeom prst="straightConnector1">
            <a:avLst/>
          </a:prstGeom>
          <a:ln w="63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9388083" y="3530393"/>
            <a:ext cx="525263" cy="1"/>
          </a:xfrm>
          <a:prstGeom prst="straightConnector1">
            <a:avLst/>
          </a:prstGeom>
          <a:ln w="63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400552" y="4006719"/>
            <a:ext cx="688083" cy="10019"/>
          </a:xfrm>
          <a:prstGeom prst="straightConnector1">
            <a:avLst/>
          </a:prstGeom>
          <a:ln w="63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8025216" y="4016740"/>
            <a:ext cx="415505" cy="5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406048" y="4772311"/>
            <a:ext cx="682074" cy="1"/>
          </a:xfrm>
          <a:prstGeom prst="straightConnector1">
            <a:avLst/>
          </a:prstGeom>
          <a:ln w="63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032145" y="4772308"/>
            <a:ext cx="1868601" cy="11687"/>
          </a:xfrm>
          <a:prstGeom prst="straightConnector1">
            <a:avLst/>
          </a:prstGeom>
          <a:ln w="63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6200000">
            <a:off x="5260220" y="2705108"/>
            <a:ext cx="1133996"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effectLst/>
                <a:uLnTx/>
                <a:uFillTx/>
                <a:latin typeface="Segoe UI"/>
                <a:ea typeface="+mn-ea"/>
                <a:cs typeface="+mn-cs"/>
              </a:rPr>
              <a:t>IP-capable</a:t>
            </a:r>
          </a:p>
        </p:txBody>
      </p:sp>
      <p:sp>
        <p:nvSpPr>
          <p:cNvPr id="52" name="TextBox 51"/>
          <p:cNvSpPr txBox="1"/>
          <p:nvPr/>
        </p:nvSpPr>
        <p:spPr>
          <a:xfrm rot="16200000">
            <a:off x="5158781" y="4242898"/>
            <a:ext cx="1316393" cy="338378"/>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effectLst/>
                <a:uLnTx/>
                <a:uFillTx/>
                <a:latin typeface="Segoe UI"/>
                <a:ea typeface="+mn-ea"/>
                <a:cs typeface="+mn-cs"/>
              </a:rPr>
              <a:t>PAN-devices</a:t>
            </a:r>
          </a:p>
        </p:txBody>
      </p:sp>
      <p:grpSp>
        <p:nvGrpSpPr>
          <p:cNvPr id="60" name="Group 59"/>
          <p:cNvGrpSpPr/>
          <p:nvPr/>
        </p:nvGrpSpPr>
        <p:grpSpPr>
          <a:xfrm>
            <a:off x="6073017" y="3107420"/>
            <a:ext cx="307313" cy="307916"/>
            <a:chOff x="609600" y="502508"/>
            <a:chExt cx="395416" cy="395416"/>
          </a:xfrm>
        </p:grpSpPr>
        <p:sp>
          <p:nvSpPr>
            <p:cNvPr id="61" name="Rectangle 60"/>
            <p:cNvSpPr/>
            <p:nvPr/>
          </p:nvSpPr>
          <p:spPr>
            <a:xfrm>
              <a:off x="609600" y="502508"/>
              <a:ext cx="395416" cy="395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3" name="Group 62"/>
          <p:cNvGrpSpPr/>
          <p:nvPr/>
        </p:nvGrpSpPr>
        <p:grpSpPr>
          <a:xfrm>
            <a:off x="6066621" y="3852641"/>
            <a:ext cx="307313" cy="307916"/>
            <a:chOff x="609600" y="502508"/>
            <a:chExt cx="395416" cy="395416"/>
          </a:xfrm>
        </p:grpSpPr>
        <p:sp>
          <p:nvSpPr>
            <p:cNvPr id="64" name="Rectangle 63"/>
            <p:cNvSpPr/>
            <p:nvPr/>
          </p:nvSpPr>
          <p:spPr>
            <a:xfrm>
              <a:off x="609600" y="502508"/>
              <a:ext cx="395416" cy="395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6" name="Group 65"/>
          <p:cNvGrpSpPr/>
          <p:nvPr/>
        </p:nvGrpSpPr>
        <p:grpSpPr>
          <a:xfrm>
            <a:off x="6064088" y="4630038"/>
            <a:ext cx="307313" cy="307916"/>
            <a:chOff x="609600" y="502508"/>
            <a:chExt cx="395416" cy="395416"/>
          </a:xfrm>
        </p:grpSpPr>
        <p:sp>
          <p:nvSpPr>
            <p:cNvPr id="67" name="Rectangle 66"/>
            <p:cNvSpPr/>
            <p:nvPr/>
          </p:nvSpPr>
          <p:spPr>
            <a:xfrm>
              <a:off x="609600" y="502508"/>
              <a:ext cx="395416" cy="395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algn="l" defTabSz="671715"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a:ln>
                  <a:noFill/>
                </a:ln>
                <a:solidFill>
                  <a:prstClr val="white"/>
                </a:solidFill>
                <a:effectLst/>
                <a:uLnTx/>
                <a:uFillTx/>
                <a:latin typeface="Segoe UI"/>
                <a:ea typeface="+mn-ea"/>
                <a:cs typeface="+mn-cs"/>
              </a:endParaRPr>
            </a:p>
          </p:txBody>
        </p:sp>
      </p:grpSp>
      <p:sp>
        <p:nvSpPr>
          <p:cNvPr id="81" name="Frame 5"/>
          <p:cNvSpPr>
            <a:spLocks noChangeAspect="1"/>
          </p:cNvSpPr>
          <p:nvPr/>
        </p:nvSpPr>
        <p:spPr bwMode="auto">
          <a:xfrm>
            <a:off x="7284289" y="3801560"/>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8618911" y="2912048"/>
            <a:ext cx="624876" cy="390744"/>
            <a:chOff x="7810241" y="2647081"/>
            <a:chExt cx="767555" cy="479963"/>
          </a:xfrm>
        </p:grpSpPr>
        <p:sp>
          <p:nvSpPr>
            <p:cNvPr id="53" name="Freeform 52"/>
            <p:cNvSpPr>
              <a:spLocks noChangeAspect="1"/>
            </p:cNvSpPr>
            <p:nvPr/>
          </p:nvSpPr>
          <p:spPr bwMode="auto">
            <a:xfrm>
              <a:off x="7810241" y="2647081"/>
              <a:ext cx="767555" cy="479963"/>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2"/>
            </a:solidFill>
            <a:ln w="28575">
              <a:solidFill>
                <a:schemeClr val="tx2"/>
              </a:soli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marL="0" marR="0" lvl="0" indent="0" algn="ctr" defTabSz="914367" rtl="0" eaLnBrk="1" fontAlgn="auto" latinLnBrk="0" hangingPunct="1">
                <a:lnSpc>
                  <a:spcPct val="80000"/>
                </a:lnSpc>
                <a:spcBef>
                  <a:spcPts val="0"/>
                </a:spcBef>
                <a:spcAft>
                  <a:spcPts val="0"/>
                </a:spcAft>
                <a:buClrTx/>
                <a:buSzTx/>
                <a:buFontTx/>
                <a:buNone/>
                <a:tabLst/>
                <a:defRPr/>
              </a:pPr>
              <a:endParaRPr kumimoji="0" lang="en-US" sz="4313" b="0" i="0" u="none" strike="noStrike" kern="1200" cap="none" spc="-147" normalizeH="0" baseline="0" noProof="0">
                <a:ln>
                  <a:noFill/>
                </a:ln>
                <a:solidFill>
                  <a:srgbClr val="FFFFFF"/>
                </a:solidFill>
                <a:effectLst/>
                <a:uLnTx/>
                <a:uFillTx/>
                <a:latin typeface="Segoe UI Light"/>
                <a:ea typeface="+mn-ea"/>
                <a:cs typeface="+mn-cs"/>
              </a:endParaRPr>
            </a:p>
          </p:txBody>
        </p:sp>
        <p:grpSp>
          <p:nvGrpSpPr>
            <p:cNvPr id="71" name="Group 70"/>
            <p:cNvGrpSpPr/>
            <p:nvPr/>
          </p:nvGrpSpPr>
          <p:grpSpPr>
            <a:xfrm>
              <a:off x="8018575" y="2761368"/>
              <a:ext cx="252384" cy="282505"/>
              <a:chOff x="3876323" y="2412935"/>
              <a:chExt cx="981584" cy="1503227"/>
            </a:xfrm>
            <a:solidFill>
              <a:schemeClr val="tx1"/>
            </a:solidFill>
          </p:grpSpPr>
          <p:grpSp>
            <p:nvGrpSpPr>
              <p:cNvPr id="72" name="Group 71"/>
              <p:cNvGrpSpPr/>
              <p:nvPr/>
            </p:nvGrpSpPr>
            <p:grpSpPr>
              <a:xfrm>
                <a:off x="4075337" y="2655193"/>
                <a:ext cx="640701" cy="978962"/>
                <a:chOff x="3978978" y="2691315"/>
                <a:chExt cx="745467" cy="1374671"/>
              </a:xfrm>
              <a:grpFill/>
            </p:grpSpPr>
            <p:sp>
              <p:nvSpPr>
                <p:cNvPr id="75" name="Rectangle 74"/>
                <p:cNvSpPr/>
                <p:nvPr>
                  <p:custDataLst>
                    <p:tags r:id="rId1"/>
                  </p:custDataLst>
                </p:nvPr>
              </p:nvSpPr>
              <p:spPr bwMode="auto">
                <a:xfrm>
                  <a:off x="3978978" y="2691315"/>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6" name="Rectangle 75"/>
                <p:cNvSpPr/>
                <p:nvPr>
                  <p:custDataLst>
                    <p:tags r:id="rId2"/>
                  </p:custDataLst>
                </p:nvPr>
              </p:nvSpPr>
              <p:spPr bwMode="auto">
                <a:xfrm>
                  <a:off x="4269686" y="2945333"/>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7" name="Rectangle 76"/>
                <p:cNvSpPr/>
                <p:nvPr>
                  <p:custDataLst>
                    <p:tags r:id="rId3"/>
                  </p:custDataLst>
                </p:nvPr>
              </p:nvSpPr>
              <p:spPr bwMode="auto">
                <a:xfrm>
                  <a:off x="3978978" y="3195771"/>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8" name="Rectangle 77"/>
                <p:cNvSpPr/>
                <p:nvPr>
                  <p:custDataLst>
                    <p:tags r:id="rId4"/>
                  </p:custDataLst>
                </p:nvPr>
              </p:nvSpPr>
              <p:spPr bwMode="auto">
                <a:xfrm>
                  <a:off x="4269686" y="3482449"/>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79" name="Rectangle 78"/>
                <p:cNvSpPr/>
                <p:nvPr>
                  <p:custDataLst>
                    <p:tags r:id="rId5"/>
                  </p:custDataLst>
                </p:nvPr>
              </p:nvSpPr>
              <p:spPr bwMode="auto">
                <a:xfrm>
                  <a:off x="3978978" y="3700226"/>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80" name="Rectangle 79"/>
                <p:cNvSpPr/>
                <p:nvPr>
                  <p:custDataLst>
                    <p:tags r:id="rId6"/>
                  </p:custDataLst>
                </p:nvPr>
              </p:nvSpPr>
              <p:spPr bwMode="auto">
                <a:xfrm>
                  <a:off x="4541565" y="3194355"/>
                  <a:ext cx="182880" cy="365760"/>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marL="0" marR="0" lvl="0" indent="0" algn="l" defTabSz="914038" rtl="0" eaLnBrk="1" fontAlgn="auto" latinLnBrk="0" hangingPunct="1">
                    <a:lnSpc>
                      <a:spcPct val="100000"/>
                    </a:lnSpc>
                    <a:spcBef>
                      <a:spcPts val="0"/>
                    </a:spcBef>
                    <a:spcAft>
                      <a:spcPts val="0"/>
                    </a:spcAft>
                    <a:buClrTx/>
                    <a:buSzTx/>
                    <a:buFontTx/>
                    <a:buNone/>
                    <a:tabLst/>
                    <a:defRPr/>
                  </a:pPr>
                  <a:endParaRPr kumimoji="0" lang="en-US" sz="147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73" name="Freeform 7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w="9525">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7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pFill/>
              <a:ln w="9525">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54" name="Freeform 53"/>
          <p:cNvSpPr>
            <a:spLocks noChangeAspect="1"/>
          </p:cNvSpPr>
          <p:nvPr/>
        </p:nvSpPr>
        <p:spPr bwMode="auto">
          <a:xfrm rot="5280000">
            <a:off x="10409244" y="3322643"/>
            <a:ext cx="840584" cy="1068858"/>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7792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smtClean="0"/>
              <a:t>Power BI Overview</a:t>
            </a:r>
            <a:br>
              <a:rPr lang="en-IN" dirty="0" smtClean="0"/>
            </a:br>
            <a:endParaRPr lang="en-US" dirty="0"/>
          </a:p>
        </p:txBody>
      </p:sp>
      <p:grpSp>
        <p:nvGrpSpPr>
          <p:cNvPr id="4" name="Group 3"/>
          <p:cNvGrpSpPr/>
          <p:nvPr/>
        </p:nvGrpSpPr>
        <p:grpSpPr>
          <a:xfrm>
            <a:off x="391417" y="1577068"/>
            <a:ext cx="11411700" cy="4595441"/>
            <a:chOff x="391417" y="1577068"/>
            <a:chExt cx="11411700" cy="4595441"/>
          </a:xfrm>
        </p:grpSpPr>
        <p:sp>
          <p:nvSpPr>
            <p:cNvPr id="65" name="Flowchart: Process 64"/>
            <p:cNvSpPr/>
            <p:nvPr/>
          </p:nvSpPr>
          <p:spPr bwMode="auto">
            <a:xfrm>
              <a:off x="391417" y="1588600"/>
              <a:ext cx="3457807" cy="4583909"/>
            </a:xfrm>
            <a:prstGeom prst="flowChartProces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000000"/>
                </a:solidFill>
                <a:effectLst/>
                <a:uLnTx/>
                <a:uFillTx/>
                <a:latin typeface="Segoe UI"/>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solidFill>
              <a:srgbClr val="021939"/>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smtClean="0">
                  <a:ln>
                    <a:noFill/>
                  </a:ln>
                  <a:effectLst/>
                  <a:uLnTx/>
                  <a:uFillTx/>
                  <a:latin typeface="Segoe UI"/>
                  <a:ea typeface="+mn-ea"/>
                  <a:cs typeface="+mn-cs"/>
                </a:rPr>
                <a:t>Data sources</a:t>
              </a:r>
              <a:endParaRPr kumimoji="0" lang="en-US" sz="2000" b="0" i="0" u="none" strike="noStrike" kern="1200" cap="none" spc="0" normalizeH="0" baseline="0" noProof="0" dirty="0">
                <a:ln>
                  <a:noFill/>
                </a:ln>
                <a:effectLst/>
                <a:uLnTx/>
                <a:uFillTx/>
                <a:latin typeface="Segoe UI"/>
                <a:ea typeface="+mn-ea"/>
                <a:cs typeface="+mn-cs"/>
              </a:endParaRPr>
            </a:p>
          </p:txBody>
        </p:sp>
        <p:sp>
          <p:nvSpPr>
            <p:cNvPr id="69" name="Rectangle 68"/>
            <p:cNvSpPr/>
            <p:nvPr/>
          </p:nvSpPr>
          <p:spPr>
            <a:xfrm>
              <a:off x="4282288" y="1741193"/>
              <a:ext cx="3869886"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smtClean="0">
                  <a:ln>
                    <a:noFill/>
                  </a:ln>
                  <a:effectLst/>
                  <a:uLnTx/>
                  <a:uFillTx/>
                  <a:latin typeface="Segoe UI"/>
                  <a:ea typeface="+mn-ea"/>
                  <a:cs typeface="+mn-cs"/>
                </a:rPr>
                <a:t>Power BI service</a:t>
              </a:r>
              <a:endParaRPr kumimoji="0" lang="en-US" sz="2000" b="0" i="0" u="none" strike="noStrike" kern="1200" cap="none" spc="0" normalizeH="0" baseline="0" noProof="0" dirty="0">
                <a:ln>
                  <a:noFill/>
                </a:ln>
                <a:effectLst/>
                <a:uLnTx/>
                <a:uFillTx/>
                <a:latin typeface="Segoe UI"/>
                <a:ea typeface="+mn-ea"/>
                <a:cs typeface="+mn-cs"/>
              </a:endParaRPr>
            </a:p>
          </p:txBody>
        </p:sp>
        <p:cxnSp>
          <p:nvCxnSpPr>
            <p:cNvPr id="97" name="Straight Connector 96"/>
            <p:cNvCxnSpPr/>
            <p:nvPr/>
          </p:nvCxnSpPr>
          <p:spPr>
            <a:xfrm>
              <a:off x="999799" y="2872886"/>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SaaS </a:t>
              </a: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Marketo, Salesforce, </a:t>
              </a: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GitHub, </a:t>
              </a: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Google</a:t>
              </a: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 analytics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4" name="Straight Connector 103"/>
            <p:cNvCxnSpPr/>
            <p:nvPr/>
          </p:nvCxnSpPr>
          <p:spPr>
            <a:xfrm>
              <a:off x="999799" y="3414997"/>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e.g. Analysis Services</a:t>
              </a:r>
              <a:endParaRPr kumimoji="0" lang="en-US" sz="9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 name="Straight Connector 108"/>
            <p:cNvCxnSpPr/>
            <p:nvPr/>
          </p:nvCxnSpPr>
          <p:spPr>
            <a:xfrm>
              <a:off x="999799" y="3990784"/>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Corporate data sources or external data services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8" name="Straight Connector 117"/>
            <p:cNvCxnSpPr/>
            <p:nvPr/>
          </p:nvCxnSpPr>
          <p:spPr>
            <a:xfrm>
              <a:off x="999799" y="4485462"/>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Azure SQL, Stream Analytics…</a:t>
              </a:r>
              <a:endPar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Excel </a:t>
              </a:r>
              <a:r>
                <a:rPr kumimoji="0" lang="en-IN"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Power BI </a:t>
              </a:r>
              <a:r>
                <a:rPr kumimoji="0" lang="en-IN" sz="1200" b="0" i="0"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smtClean="0">
                  <a:ln>
                    <a:noFill/>
                  </a:ln>
                  <a:solidFill>
                    <a:schemeClr val="tx1"/>
                  </a:solidFill>
                  <a:effectLst/>
                  <a:uLnTx/>
                  <a:uFillTx/>
                  <a:latin typeface="Segoe UI"/>
                  <a:ea typeface="+mn-ea"/>
                  <a:cs typeface="Segoe UI Light" panose="020B0502040204020203" pitchFamily="34" charset="0"/>
                </a:rPr>
                <a:t>Data from files, databases, Azure, and other sources</a:t>
              </a:r>
              <a:endPar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endParaRPr>
            </a:p>
          </p:txBody>
        </p:sp>
        <p:sp>
          <p:nvSpPr>
            <p:cNvPr id="205" name="Isosceles Triangle 153"/>
            <p:cNvSpPr/>
            <p:nvPr/>
          </p:nvSpPr>
          <p:spPr bwMode="auto">
            <a:xfrm rot="5400000">
              <a:off x="1882570" y="3755652"/>
              <a:ext cx="2964025" cy="33399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Data refresh</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Live dashboards</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effectLst/>
                  <a:uLnTx/>
                  <a:uFillTx/>
                  <a:latin typeface="Segoe UI"/>
                  <a:ea typeface="+mn-ea"/>
                  <a:cs typeface="+mn-cs"/>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Content packs</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grpSp>
        <p:sp>
          <p:nvSpPr>
            <p:cNvPr id="26" name="Left Bracket 25"/>
            <p:cNvSpPr/>
            <p:nvPr/>
          </p:nvSpPr>
          <p:spPr>
            <a:xfrm>
              <a:off x="4133759" y="2811399"/>
              <a:ext cx="170037" cy="2994038"/>
            </a:xfrm>
            <a:prstGeom prst="leftBracket">
              <a:avLst/>
            </a:prstGeom>
            <a:no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Sharing &amp; collaboration</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Natural language query</a:t>
                </a:r>
                <a:endParaRPr kumimoji="0" lang="en-US" sz="14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smtClean="0">
                  <a:ln>
                    <a:noFill/>
                  </a:ln>
                  <a:solidFill>
                    <a:schemeClr val="tx1"/>
                  </a:solidFill>
                  <a:effectLst/>
                  <a:uLnTx/>
                  <a:uFillTx/>
                  <a:latin typeface="Segoe UI"/>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chemeClr val="tx1"/>
                  </a:solidFill>
                  <a:effectLst/>
                  <a:uLnTx/>
                  <a:uFillTx/>
                  <a:latin typeface="Segoe UI"/>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effectLst/>
                    <a:uLnTx/>
                    <a:uFillTx/>
                    <a:latin typeface="Segoe UI"/>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effectLst/>
                    <a:uLnTx/>
                    <a:uFillTx/>
                    <a:latin typeface="Segoe UI"/>
                    <a:ea typeface="+mn-ea"/>
                    <a:cs typeface="+mn-cs"/>
                  </a:rPr>
                  <a:t>10101</a:t>
                </a:r>
              </a:p>
            </p:txBody>
          </p:sp>
        </p:grpSp>
        <p:grpSp>
          <p:nvGrpSpPr>
            <p:cNvPr id="99" name="Group 98"/>
            <p:cNvGrpSpPr/>
            <p:nvPr/>
          </p:nvGrpSpPr>
          <p:grpSpPr>
            <a:xfrm>
              <a:off x="6246060" y="3119603"/>
              <a:ext cx="5059237" cy="2459479"/>
              <a:chOff x="7018864" y="2257415"/>
              <a:chExt cx="5059237" cy="2459479"/>
            </a:xfrm>
          </p:grpSpPr>
          <p:grpSp>
            <p:nvGrpSpPr>
              <p:cNvPr id="106" name="Group 105"/>
              <p:cNvGrpSpPr/>
              <p:nvPr/>
            </p:nvGrpSpPr>
            <p:grpSpPr>
              <a:xfrm>
                <a:off x="7018864" y="2257415"/>
                <a:ext cx="5059237" cy="2459479"/>
                <a:chOff x="7018864" y="2257415"/>
                <a:chExt cx="5059237" cy="2459479"/>
              </a:xfrm>
            </p:grpSpPr>
            <p:grpSp>
              <p:nvGrpSpPr>
                <p:cNvPr id="119" name="Group 118"/>
                <p:cNvGrpSpPr>
                  <a:grpSpLocks noChangeAspect="1"/>
                </p:cNvGrpSpPr>
                <p:nvPr/>
              </p:nvGrpSpPr>
              <p:grpSpPr>
                <a:xfrm>
                  <a:off x="10432181" y="2257415"/>
                  <a:ext cx="548640" cy="1042085"/>
                  <a:chOff x="10286449" y="1529656"/>
                  <a:chExt cx="917410" cy="1742525"/>
                </a:xfrm>
              </p:grpSpPr>
              <p:sp>
                <p:nvSpPr>
                  <p:cNvPr id="154" name="Rounded Rectangle 153"/>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5" name="Picture 15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56" name="Picture 15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57"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140" name="Group 139"/>
                <p:cNvGrpSpPr>
                  <a:grpSpLocks noChangeAspect="1"/>
                </p:cNvGrpSpPr>
                <p:nvPr/>
              </p:nvGrpSpPr>
              <p:grpSpPr>
                <a:xfrm>
                  <a:off x="10432181" y="3352369"/>
                  <a:ext cx="1645920" cy="1132186"/>
                  <a:chOff x="1117586" y="1978512"/>
                  <a:chExt cx="2372574" cy="1629558"/>
                </a:xfrm>
              </p:grpSpPr>
              <p:pic>
                <p:nvPicPr>
                  <p:cNvPr id="142" name="Picture 1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44" name="Group 143"/>
                  <p:cNvGrpSpPr/>
                  <p:nvPr/>
                </p:nvGrpSpPr>
                <p:grpSpPr>
                  <a:xfrm>
                    <a:off x="1307936" y="2212479"/>
                    <a:ext cx="1844519" cy="1136088"/>
                    <a:chOff x="1276066" y="3677905"/>
                    <a:chExt cx="2524835" cy="1555113"/>
                  </a:xfrm>
                </p:grpSpPr>
                <p:pic>
                  <p:nvPicPr>
                    <p:cNvPr id="152" name="Picture 1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53" name="Picture 15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46" name="Group 145"/>
                  <p:cNvGrpSpPr/>
                  <p:nvPr/>
                </p:nvGrpSpPr>
                <p:grpSpPr>
                  <a:xfrm>
                    <a:off x="1117586" y="1978512"/>
                    <a:ext cx="2372574" cy="1629558"/>
                    <a:chOff x="1117586" y="1978512"/>
                    <a:chExt cx="2372574" cy="1629558"/>
                  </a:xfrm>
                </p:grpSpPr>
                <p:sp>
                  <p:nvSpPr>
                    <p:cNvPr id="14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50" name="Rectangle 149"/>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7" name="Picture 116"/>
              <p:cNvPicPr>
                <a:picLocks noChangeAspect="1"/>
              </p:cNvPicPr>
              <p:nvPr/>
            </p:nvPicPr>
            <p:blipFill>
              <a:blip r:embed="rId9"/>
              <a:stretch>
                <a:fillRect/>
              </a:stretch>
            </p:blipFill>
            <p:spPr>
              <a:xfrm>
                <a:off x="7626151" y="2638675"/>
                <a:ext cx="2647950" cy="1733550"/>
              </a:xfrm>
              <a:prstGeom prst="rect">
                <a:avLst/>
              </a:prstGeom>
            </p:spPr>
          </p:pic>
        </p:grpSp>
        <p:grpSp>
          <p:nvGrpSpPr>
            <p:cNvPr id="158" name="Group 157"/>
            <p:cNvGrpSpPr/>
            <p:nvPr/>
          </p:nvGrpSpPr>
          <p:grpSpPr>
            <a:xfrm>
              <a:off x="744414" y="5112957"/>
              <a:ext cx="190426" cy="198314"/>
              <a:chOff x="11472827" y="4545788"/>
              <a:chExt cx="280728" cy="284825"/>
            </a:xfrm>
            <a:solidFill>
              <a:schemeClr val="tx1"/>
            </a:solidFill>
          </p:grpSpPr>
          <p:sp>
            <p:nvSpPr>
              <p:cNvPr id="159" name="Rounded Rectangle 158"/>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0" name="Rounded Rectangle 159"/>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1" name="Rounded Rectangle 160"/>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2" name="Rounded Rectangle 161"/>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163" name="Freeform 1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4" name="Freeform 25"/>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706790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43208" y="317781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a:t>
            </a:r>
            <a:r>
              <a:rPr kumimoji="0" lang="en-US" altLang="en-US" sz="1800" b="0" i="0" u="none" strike="noStrike" kern="1200" cap="none" spc="0" normalizeH="0" baseline="0" noProof="0" dirty="0" smtClean="0">
                <a:ln>
                  <a:noFill/>
                </a:ln>
                <a:effectLst/>
                <a:uLnTx/>
                <a:uFillTx/>
                <a:latin typeface="Segoe UI Light" panose="020B0502040204020203" pitchFamily="34" charset="0"/>
                <a:ea typeface="+mn-ea"/>
                <a:cs typeface="+mn-cs"/>
              </a:rPr>
              <a:t>Suite</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15" name="Title 1"/>
          <p:cNvSpPr>
            <a:spLocks noGrp="1"/>
          </p:cNvSpPr>
          <p:nvPr>
            <p:ph type="title"/>
          </p:nvPr>
        </p:nvSpPr>
        <p:spPr/>
        <p:txBody>
          <a:bodyPr/>
          <a:lstStyle/>
          <a:p>
            <a:r>
              <a:rPr lang="en-US" sz="3600" smtClean="0"/>
              <a:t>What you get with remote monitoring preconfigured solution</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89" name="Group 12288"/>
          <p:cNvGrpSpPr/>
          <p:nvPr/>
        </p:nvGrpSpPr>
        <p:grpSpPr>
          <a:xfrm>
            <a:off x="862320" y="3790586"/>
            <a:ext cx="327025" cy="338138"/>
            <a:chOff x="1308100" y="3205163"/>
            <a:chExt cx="327025" cy="338138"/>
          </a:xfrm>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endPar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254" name="Rectangle 128"/>
          <p:cNvSpPr>
            <a:spLocks noChangeArrowheads="1"/>
          </p:cNvSpPr>
          <p:nvPr/>
        </p:nvSpPr>
        <p:spPr bwMode="auto">
          <a:xfrm>
            <a:off x="666722" y="4277434"/>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smtClean="0">
              <a:ln>
                <a:noFill/>
              </a:ln>
              <a:effectLst/>
              <a:uLnTx/>
              <a:uFillTx/>
              <a:ea typeface="+mn-ea"/>
              <a:cs typeface="+mn-cs"/>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smtClean="0">
              <a:ln>
                <a:noFill/>
              </a:ln>
              <a:effectLst/>
              <a:uLnTx/>
              <a:uFillTx/>
              <a:ea typeface="+mn-ea"/>
              <a:cs typeface="+mn-cs"/>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smtClean="0">
              <a:ln>
                <a:noFill/>
              </a:ln>
              <a:effectLst/>
              <a:uLnTx/>
              <a:uFillTx/>
              <a:ea typeface="+mn-ea"/>
              <a:cs typeface="+mn-cs"/>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smtClean="0">
              <a:ln>
                <a:noFill/>
              </a:ln>
              <a:effectLst/>
              <a:uLnTx/>
              <a:uFillTx/>
              <a:ea typeface="+mn-ea"/>
              <a:cs typeface="+mn-cs"/>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9" name="Group 8"/>
          <p:cNvGrpSpPr/>
          <p:nvPr/>
        </p:nvGrpSpPr>
        <p:grpSpPr>
          <a:xfrm>
            <a:off x="8351552" y="2386894"/>
            <a:ext cx="990656" cy="886827"/>
            <a:chOff x="7172620" y="4979703"/>
            <a:chExt cx="990656" cy="886827"/>
          </a:xfrm>
        </p:grpSpPr>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dirty="0" smtClean="0">
                <a:ln>
                  <a:noFill/>
                </a:ln>
                <a:effectLst/>
                <a:uLnTx/>
                <a:uFillTx/>
                <a:ea typeface="+mn-ea"/>
                <a:cs typeface="+mn-cs"/>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smtClean="0">
                <a:ln>
                  <a:noFill/>
                </a:ln>
                <a:effectLst/>
                <a:uLnTx/>
                <a:uFillTx/>
                <a:ea typeface="+mn-ea"/>
                <a:cs typeface="+mn-cs"/>
              </a:endParaRPr>
            </a:p>
          </p:txBody>
        </p:sp>
      </p:gr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smtClean="0">
                <a:ln>
                  <a:noFill/>
                </a:ln>
                <a:effectLst/>
                <a:uLnTx/>
                <a:uFillTx/>
                <a:latin typeface="Segoe UI" panose="020B0502040204020203" pitchFamily="34" charset="0"/>
                <a:ea typeface="+mn-ea"/>
                <a:cs typeface="+mn-cs"/>
              </a:rPr>
              <a:t>IoT</a:t>
            </a: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 Hub</a:t>
            </a:r>
            <a:endParaRPr kumimoji="0" lang="en-US" altLang="en-US" sz="1800" b="0" i="0" u="none" strike="noStrike" kern="1200" cap="none" spc="0" normalizeH="0" baseline="0" noProof="0" dirty="0" smtClean="0">
              <a:ln>
                <a:noFill/>
              </a:ln>
              <a:effectLst/>
              <a:uLnTx/>
              <a:uFillTx/>
              <a:ea typeface="+mn-ea"/>
              <a:cs typeface="+mn-cs"/>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smtClean="0">
              <a:ln>
                <a:noFill/>
              </a:ln>
              <a:effectLst/>
              <a:uLnTx/>
              <a:uFillTx/>
              <a:ea typeface="+mn-ea"/>
              <a:cs typeface="+mn-cs"/>
            </a:endParaRPr>
          </a:p>
        </p:txBody>
      </p:sp>
      <p:grpSp>
        <p:nvGrpSpPr>
          <p:cNvPr id="8" name="Group 7"/>
          <p:cNvGrpSpPr/>
          <p:nvPr/>
        </p:nvGrpSpPr>
        <p:grpSpPr>
          <a:xfrm>
            <a:off x="5458488" y="5011672"/>
            <a:ext cx="543418" cy="743900"/>
            <a:chOff x="8464262" y="2377722"/>
            <a:chExt cx="543418" cy="743900"/>
          </a:xfrm>
        </p:grpSpPr>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3" name="Picture 2"/>
          <p:cNvPicPr>
            <a:picLocks noChangeAspect="1"/>
          </p:cNvPicPr>
          <p:nvPr/>
        </p:nvPicPr>
        <p:blipFill>
          <a:blip r:embed="rId4"/>
          <a:stretch>
            <a:fillRect/>
          </a:stretch>
        </p:blipFill>
        <p:spPr>
          <a:xfrm>
            <a:off x="-5063600" y="859995"/>
            <a:ext cx="5082331" cy="2092725"/>
          </a:xfrm>
          <a:prstGeom prst="rect">
            <a:avLst/>
          </a:prstGeom>
        </p:spPr>
      </p:pic>
      <p:sp>
        <p:nvSpPr>
          <p:cNvPr id="123" name="Freeform 159"/>
          <p:cNvSpPr>
            <a:spLocks noEditPoints="1"/>
          </p:cNvSpPr>
          <p:nvPr/>
        </p:nvSpPr>
        <p:spPr bwMode="auto">
          <a:xfrm>
            <a:off x="4120513" y="5193415"/>
            <a:ext cx="355600" cy="377825"/>
          </a:xfrm>
          <a:custGeom>
            <a:avLst/>
            <a:gdLst>
              <a:gd name="T0" fmla="*/ 156 w 224"/>
              <a:gd name="T1" fmla="*/ 68 h 238"/>
              <a:gd name="T2" fmla="*/ 156 w 224"/>
              <a:gd name="T3" fmla="*/ 28 h 238"/>
              <a:gd name="T4" fmla="*/ 170 w 224"/>
              <a:gd name="T5" fmla="*/ 28 h 238"/>
              <a:gd name="T6" fmla="*/ 170 w 224"/>
              <a:gd name="T7" fmla="*/ 0 h 238"/>
              <a:gd name="T8" fmla="*/ 55 w 224"/>
              <a:gd name="T9" fmla="*/ 0 h 238"/>
              <a:gd name="T10" fmla="*/ 55 w 224"/>
              <a:gd name="T11" fmla="*/ 28 h 238"/>
              <a:gd name="T12" fmla="*/ 68 w 224"/>
              <a:gd name="T13" fmla="*/ 28 h 238"/>
              <a:gd name="T14" fmla="*/ 68 w 224"/>
              <a:gd name="T15" fmla="*/ 68 h 238"/>
              <a:gd name="T16" fmla="*/ 0 w 224"/>
              <a:gd name="T17" fmla="*/ 204 h 238"/>
              <a:gd name="T18" fmla="*/ 21 w 224"/>
              <a:gd name="T19" fmla="*/ 238 h 238"/>
              <a:gd name="T20" fmla="*/ 204 w 224"/>
              <a:gd name="T21" fmla="*/ 238 h 238"/>
              <a:gd name="T22" fmla="*/ 224 w 224"/>
              <a:gd name="T23" fmla="*/ 204 h 238"/>
              <a:gd name="T24" fmla="*/ 156 w 224"/>
              <a:gd name="T25" fmla="*/ 68 h 238"/>
              <a:gd name="T26" fmla="*/ 102 w 224"/>
              <a:gd name="T27" fmla="*/ 102 h 238"/>
              <a:gd name="T28" fmla="*/ 48 w 224"/>
              <a:gd name="T29" fmla="*/ 211 h 238"/>
              <a:gd name="T30" fmla="*/ 35 w 224"/>
              <a:gd name="T31" fmla="*/ 211 h 238"/>
              <a:gd name="T32" fmla="*/ 28 w 224"/>
              <a:gd name="T33" fmla="*/ 204 h 238"/>
              <a:gd name="T34" fmla="*/ 96 w 224"/>
              <a:gd name="T35" fmla="*/ 75 h 238"/>
              <a:gd name="T36" fmla="*/ 96 w 224"/>
              <a:gd name="T37" fmla="*/ 28 h 238"/>
              <a:gd name="T38" fmla="*/ 129 w 224"/>
              <a:gd name="T39" fmla="*/ 28 h 238"/>
              <a:gd name="T40" fmla="*/ 129 w 224"/>
              <a:gd name="T41" fmla="*/ 75 h 238"/>
              <a:gd name="T42" fmla="*/ 143 w 224"/>
              <a:gd name="T43" fmla="*/ 102 h 238"/>
              <a:gd name="T44" fmla="*/ 102 w 224"/>
              <a:gd name="T45" fmla="*/ 10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238">
                <a:moveTo>
                  <a:pt x="156" y="68"/>
                </a:moveTo>
                <a:lnTo>
                  <a:pt x="156" y="28"/>
                </a:lnTo>
                <a:lnTo>
                  <a:pt x="170" y="28"/>
                </a:lnTo>
                <a:lnTo>
                  <a:pt x="170" y="0"/>
                </a:lnTo>
                <a:lnTo>
                  <a:pt x="55" y="0"/>
                </a:lnTo>
                <a:lnTo>
                  <a:pt x="55" y="28"/>
                </a:lnTo>
                <a:lnTo>
                  <a:pt x="68" y="28"/>
                </a:lnTo>
                <a:lnTo>
                  <a:pt x="68" y="68"/>
                </a:lnTo>
                <a:lnTo>
                  <a:pt x="0" y="204"/>
                </a:lnTo>
                <a:lnTo>
                  <a:pt x="21" y="238"/>
                </a:lnTo>
                <a:lnTo>
                  <a:pt x="204" y="238"/>
                </a:lnTo>
                <a:lnTo>
                  <a:pt x="224" y="204"/>
                </a:lnTo>
                <a:lnTo>
                  <a:pt x="156" y="68"/>
                </a:lnTo>
                <a:close/>
                <a:moveTo>
                  <a:pt x="102" y="102"/>
                </a:moveTo>
                <a:lnTo>
                  <a:pt x="48" y="211"/>
                </a:lnTo>
                <a:lnTo>
                  <a:pt x="35" y="211"/>
                </a:lnTo>
                <a:lnTo>
                  <a:pt x="28" y="204"/>
                </a:lnTo>
                <a:lnTo>
                  <a:pt x="96" y="75"/>
                </a:lnTo>
                <a:lnTo>
                  <a:pt x="96" y="28"/>
                </a:lnTo>
                <a:lnTo>
                  <a:pt x="129" y="28"/>
                </a:lnTo>
                <a:lnTo>
                  <a:pt x="129" y="75"/>
                </a:lnTo>
                <a:lnTo>
                  <a:pt x="143" y="102"/>
                </a:lnTo>
                <a:lnTo>
                  <a:pt x="102" y="10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60"/>
          <p:cNvSpPr>
            <a:spLocks noChangeArrowheads="1"/>
          </p:cNvSpPr>
          <p:nvPr/>
        </p:nvSpPr>
        <p:spPr bwMode="auto">
          <a:xfrm>
            <a:off x="4624696" y="5193109"/>
            <a:ext cx="570669" cy="338554"/>
          </a:xfrm>
          <a:prstGeom prst="rect">
            <a:avLst/>
          </a:prstGeom>
          <a:solidFill>
            <a:srgbClr val="011C42"/>
          </a:solidFill>
          <a:ln>
            <a:noFill/>
          </a:ln>
          <a:extLst/>
        </p:spPr>
        <p:txBody>
          <a:bodyPr vert="horz" wrap="none" lIns="0" tIns="0" rIns="0" bIns="0" numCol="1" anchor="ctr" anchorCtr="0" compatLnSpc="1">
            <a:prstTxWarp prst="textNoShape">
              <a:avLst/>
            </a:prstTxWarp>
            <a:spAutoFit/>
          </a:bodyPr>
          <a:lstStyle/>
          <a:p>
            <a:pPr algn="ctr" eaLnBrk="0" fontAlgn="base" hangingPunct="0">
              <a:spcBef>
                <a:spcPct val="0"/>
              </a:spcBef>
              <a:spcAft>
                <a:spcPct val="0"/>
              </a:spcAft>
            </a:pPr>
            <a:r>
              <a:rPr lang="en-US" altLang="en-US" sz="1100" dirty="0">
                <a:latin typeface="Segoe UI" panose="020B0502040204020203" pitchFamily="34" charset="0"/>
              </a:rPr>
              <a:t>Machine </a:t>
            </a:r>
          </a:p>
          <a:p>
            <a:pPr algn="ctr" eaLnBrk="0" fontAlgn="base" hangingPunct="0">
              <a:spcBef>
                <a:spcPct val="0"/>
              </a:spcBef>
              <a:spcAft>
                <a:spcPct val="0"/>
              </a:spcAft>
            </a:pPr>
            <a:r>
              <a:rPr lang="en-US" altLang="en-US" sz="1100" dirty="0">
                <a:latin typeface="Segoe UI" panose="020B0502040204020203" pitchFamily="34" charset="0"/>
              </a:rPr>
              <a:t>Learning</a:t>
            </a:r>
          </a:p>
        </p:txBody>
      </p:sp>
      <p:sp>
        <p:nvSpPr>
          <p:cNvPr id="130" name="Rectangle 129"/>
          <p:cNvSpPr/>
          <p:nvPr/>
        </p:nvSpPr>
        <p:spPr bwMode="auto">
          <a:xfrm>
            <a:off x="161606" y="2569877"/>
            <a:ext cx="3764577" cy="3876273"/>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31" name="Rectangle 130"/>
          <p:cNvSpPr/>
          <p:nvPr/>
        </p:nvSpPr>
        <p:spPr bwMode="auto">
          <a:xfrm>
            <a:off x="4046966" y="2574522"/>
            <a:ext cx="2122775" cy="3876273"/>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32" name="Rectangle 131"/>
          <p:cNvSpPr/>
          <p:nvPr/>
        </p:nvSpPr>
        <p:spPr bwMode="auto">
          <a:xfrm>
            <a:off x="6271942" y="2300997"/>
            <a:ext cx="3509637" cy="4145153"/>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28796484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4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Azure IoT Suite Scenarios </a:t>
            </a:r>
            <a:endParaRPr lang="en-GB" dirty="0"/>
          </a:p>
        </p:txBody>
      </p:sp>
      <p:pic>
        <p:nvPicPr>
          <p:cNvPr id="3" name="Picture 2"/>
          <p:cNvPicPr>
            <a:picLocks noChangeAspect="1"/>
          </p:cNvPicPr>
          <p:nvPr/>
        </p:nvPicPr>
        <p:blipFill>
          <a:blip r:embed="rId2"/>
          <a:stretch>
            <a:fillRect/>
          </a:stretch>
        </p:blipFill>
        <p:spPr>
          <a:xfrm>
            <a:off x="2756368" y="1302947"/>
            <a:ext cx="6407088" cy="3975868"/>
          </a:xfrm>
          <a:prstGeom prst="rect">
            <a:avLst/>
          </a:prstGeom>
        </p:spPr>
      </p:pic>
      <p:sp>
        <p:nvSpPr>
          <p:cNvPr id="4" name="Title 1"/>
          <p:cNvSpPr txBox="1">
            <a:spLocks/>
          </p:cNvSpPr>
          <p:nvPr/>
        </p:nvSpPr>
        <p:spPr>
          <a:xfrm>
            <a:off x="421640" y="614234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algn="ctr"/>
            <a:r>
              <a:rPr lang="en-GB" sz="3600" dirty="0" smtClean="0">
                <a:hlinkClick r:id="rId3"/>
              </a:rPr>
              <a:t>https://www.azureiotsuite.com/</a:t>
            </a:r>
            <a:r>
              <a:rPr lang="en-GB" sz="3600" dirty="0" smtClean="0"/>
              <a:t> </a:t>
            </a:r>
            <a:endParaRPr lang="en-GB" sz="3600" dirty="0"/>
          </a:p>
        </p:txBody>
      </p:sp>
      <p:sp>
        <p:nvSpPr>
          <p:cNvPr id="5" name="Rectangle 4"/>
          <p:cNvSpPr/>
          <p:nvPr/>
        </p:nvSpPr>
        <p:spPr>
          <a:xfrm>
            <a:off x="5959912" y="5572078"/>
            <a:ext cx="4836267" cy="276999"/>
          </a:xfrm>
          <a:prstGeom prst="rect">
            <a:avLst/>
          </a:prstGeom>
        </p:spPr>
        <p:txBody>
          <a:bodyPr wrap="square">
            <a:spAutoFit/>
          </a:bodyPr>
          <a:lstStyle/>
          <a:p>
            <a:pPr algn="ctr"/>
            <a:r>
              <a:rPr lang="en-GB" sz="1200" dirty="0"/>
              <a:t>http://www.microsoftazureiotsuite.com/demos/remotemonitoring</a:t>
            </a:r>
          </a:p>
        </p:txBody>
      </p:sp>
      <p:sp>
        <p:nvSpPr>
          <p:cNvPr id="6" name="Rectangle 5"/>
          <p:cNvSpPr/>
          <p:nvPr/>
        </p:nvSpPr>
        <p:spPr>
          <a:xfrm>
            <a:off x="966380" y="5572077"/>
            <a:ext cx="4993532" cy="276999"/>
          </a:xfrm>
          <a:prstGeom prst="rect">
            <a:avLst/>
          </a:prstGeom>
        </p:spPr>
        <p:txBody>
          <a:bodyPr wrap="square">
            <a:spAutoFit/>
          </a:bodyPr>
          <a:lstStyle/>
          <a:p>
            <a:pPr algn="ctr"/>
            <a:r>
              <a:rPr lang="en-GB" sz="1200" dirty="0"/>
              <a:t>http://www.microsoftazureiotsuite.com/demos/predictivemaintenance</a:t>
            </a:r>
          </a:p>
        </p:txBody>
      </p:sp>
    </p:spTree>
    <p:extLst>
      <p:ext uri="{BB962C8B-B14F-4D97-AF65-F5344CB8AC3E}">
        <p14:creationId xmlns:p14="http://schemas.microsoft.com/office/powerpoint/2010/main" val="29405792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43208" y="317781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a:t>
            </a:r>
            <a:r>
              <a:rPr kumimoji="0" lang="en-US" altLang="en-US" sz="1800" b="0" i="0" u="none" strike="noStrike" kern="1200" cap="none" spc="0" normalizeH="0" baseline="0" noProof="0" dirty="0" smtClean="0">
                <a:ln>
                  <a:noFill/>
                </a:ln>
                <a:effectLst/>
                <a:uLnTx/>
                <a:uFillTx/>
                <a:latin typeface="Segoe UI Light" panose="020B0502040204020203" pitchFamily="34" charset="0"/>
                <a:ea typeface="+mn-ea"/>
                <a:cs typeface="+mn-cs"/>
              </a:rPr>
              <a:t>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15" name="Title 1"/>
          <p:cNvSpPr>
            <a:spLocks noGrp="1"/>
          </p:cNvSpPr>
          <p:nvPr>
            <p:ph type="title"/>
          </p:nvPr>
        </p:nvSpPr>
        <p:spPr/>
        <p:txBody>
          <a:bodyPr/>
          <a:lstStyle/>
          <a:p>
            <a:r>
              <a:rPr lang="en-US" sz="3600" smtClean="0"/>
              <a:t>What you get with remote monitoring preconfigured solution</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89" name="Group 12288"/>
          <p:cNvGrpSpPr/>
          <p:nvPr/>
        </p:nvGrpSpPr>
        <p:grpSpPr>
          <a:xfrm>
            <a:off x="862320" y="3790586"/>
            <a:ext cx="327025" cy="338138"/>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smtClean="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endPar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254" name="Rectangle 128"/>
          <p:cNvSpPr>
            <a:spLocks noChangeArrowheads="1"/>
          </p:cNvSpPr>
          <p:nvPr/>
        </p:nvSpPr>
        <p:spPr bwMode="auto">
          <a:xfrm>
            <a:off x="666722" y="4277434"/>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smtClean="0">
              <a:ln>
                <a:noFill/>
              </a:ln>
              <a:effectLst/>
              <a:uLnTx/>
              <a:uFillTx/>
              <a:ea typeface="+mn-ea"/>
              <a:cs typeface="+mn-cs"/>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smtClean="0">
              <a:ln>
                <a:noFill/>
              </a:ln>
              <a:effectLst/>
              <a:uLnTx/>
              <a:uFillTx/>
              <a:ea typeface="+mn-ea"/>
              <a:cs typeface="+mn-cs"/>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smtClean="0">
              <a:ln>
                <a:noFill/>
              </a:ln>
              <a:effectLst/>
              <a:uLnTx/>
              <a:uFillTx/>
              <a:ea typeface="+mn-ea"/>
              <a:cs typeface="+mn-cs"/>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smtClean="0">
              <a:ln>
                <a:noFill/>
              </a:ln>
              <a:effectLst/>
              <a:uLnTx/>
              <a:uFillTx/>
              <a:ea typeface="+mn-ea"/>
              <a:cs typeface="+mn-cs"/>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smtClean="0">
              <a:ln>
                <a:noFill/>
              </a:ln>
              <a:effectLst/>
              <a:uLnTx/>
              <a:uFillTx/>
              <a:ea typeface="+mn-ea"/>
              <a:cs typeface="+mn-cs"/>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smtClean="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smtClean="0">
              <a:ln>
                <a:noFill/>
              </a:ln>
              <a:effectLst/>
              <a:uLnTx/>
              <a:uFillTx/>
              <a:ea typeface="+mn-ea"/>
              <a:cs typeface="+mn-cs"/>
            </a:endParaRPr>
          </a:p>
        </p:txBody>
      </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smtClean="0">
              <a:ln>
                <a:noFill/>
              </a:ln>
              <a:effectLst/>
              <a:uLnTx/>
              <a:uFillTx/>
              <a:ea typeface="+mn-ea"/>
              <a:cs typeface="+mn-cs"/>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smtClean="0">
              <a:ln>
                <a:noFill/>
              </a:ln>
              <a:effectLst/>
              <a:uLnTx/>
              <a:uFillTx/>
              <a:ea typeface="+mn-ea"/>
              <a:cs typeface="+mn-cs"/>
            </a:endParaRPr>
          </a:p>
        </p:txBody>
      </p:sp>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smtClean="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7719370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090160" cy="6280621"/>
          </a:xfrm>
        </p:spPr>
        <p:txBody>
          <a:bodyPr/>
          <a:lstStyle/>
          <a:p>
            <a:r>
              <a:rPr lang="en-US" sz="3200" dirty="0" smtClean="0"/>
              <a:t>Connect &amp; Control</a:t>
            </a:r>
            <a:r>
              <a:rPr lang="en-US" dirty="0" smtClean="0"/>
              <a:t/>
            </a:r>
            <a:br>
              <a:rPr lang="en-US" dirty="0" smtClean="0"/>
            </a:br>
            <a:r>
              <a:rPr lang="en-US" dirty="0" smtClean="0"/>
              <a:t>Azure IoT Hub</a:t>
            </a:r>
            <a:endParaRPr lang="en-US" dirty="0"/>
          </a:p>
        </p:txBody>
      </p:sp>
      <p:sp>
        <p:nvSpPr>
          <p:cNvPr id="4" name="Freeform 3"/>
          <p:cNvSpPr>
            <a:spLocks noChangeAspect="1"/>
          </p:cNvSpPr>
          <p:nvPr/>
        </p:nvSpPr>
        <p:spPr bwMode="auto">
          <a:xfrm rot="5280000">
            <a:off x="7339315" y="2184641"/>
            <a:ext cx="1958498" cy="24903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3785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269240" y="0"/>
            <a:ext cx="11536823" cy="6858000"/>
          </a:xfrm>
          <a:prstGeom prst="rect">
            <a:avLst/>
          </a:prstGeom>
        </p:spPr>
      </p:pic>
    </p:spTree>
    <p:extLst>
      <p:ext uri="{BB962C8B-B14F-4D97-AF65-F5344CB8AC3E}">
        <p14:creationId xmlns:p14="http://schemas.microsoft.com/office/powerpoint/2010/main" val="38866504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your devices to Azure</a:t>
            </a:r>
            <a:endParaRPr lang="en-US" dirty="0"/>
          </a:p>
        </p:txBody>
      </p:sp>
      <p:sp>
        <p:nvSpPr>
          <p:cNvPr id="8" name="Field gateway"/>
          <p:cNvSpPr/>
          <p:nvPr/>
        </p:nvSpPr>
        <p:spPr>
          <a:xfrm>
            <a:off x="2120696" y="3639699"/>
            <a:ext cx="94286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467568" y="2772575"/>
            <a:ext cx="95741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Cloud protocol</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111601" y="233930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cxnSp>
        <p:nvCxnSpPr>
          <p:cNvPr id="22" name="Straight Arrow Connector 21"/>
          <p:cNvCxnSpPr/>
          <p:nvPr/>
        </p:nvCxnSpPr>
        <p:spPr>
          <a:xfrm flipV="1">
            <a:off x="1439136" y="2473115"/>
            <a:ext cx="3500195" cy="0"/>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439136" y="3239521"/>
            <a:ext cx="202843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26667" y="3508799"/>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39136" y="3985126"/>
            <a:ext cx="68808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063800" y="3995147"/>
            <a:ext cx="415505"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444631" y="4750715"/>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070729" y="4750715"/>
            <a:ext cx="1868601"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298803" y="2683515"/>
            <a:ext cx="1133996" cy="338378"/>
          </a:xfrm>
          <a:prstGeom prst="rect">
            <a:avLst/>
          </a:prstGeom>
          <a:noFill/>
        </p:spPr>
        <p:txBody>
          <a:bodyPr wrap="none" rtlCol="0">
            <a:spAutoFit/>
          </a:bodyPr>
          <a:lstStyle/>
          <a:p>
            <a:pPr defTabSz="914367">
              <a:defRPr/>
            </a:pPr>
            <a:r>
              <a:rPr lang="en-US" sz="1568" dirty="0">
                <a:gradFill>
                  <a:gsLst>
                    <a:gs pos="47000">
                      <a:schemeClr val="tx1"/>
                    </a:gs>
                    <a:gs pos="0">
                      <a:schemeClr val="tx1"/>
                    </a:gs>
                  </a:gsLst>
                  <a:lin ang="18900000" scaled="1"/>
                </a:gradFill>
                <a:latin typeface="Segoe UI"/>
              </a:rPr>
              <a:t>IP-capable</a:t>
            </a:r>
          </a:p>
        </p:txBody>
      </p:sp>
      <p:sp>
        <p:nvSpPr>
          <p:cNvPr id="36" name="TextBox 35"/>
          <p:cNvSpPr txBox="1"/>
          <p:nvPr/>
        </p:nvSpPr>
        <p:spPr>
          <a:xfrm rot="16200000">
            <a:off x="197364" y="4216816"/>
            <a:ext cx="1316393" cy="338378"/>
          </a:xfrm>
          <a:prstGeom prst="rect">
            <a:avLst/>
          </a:prstGeom>
          <a:noFill/>
        </p:spPr>
        <p:txBody>
          <a:bodyPr wrap="none" rtlCol="0">
            <a:spAutoFit/>
          </a:bodyPr>
          <a:lstStyle/>
          <a:p>
            <a:pPr algn="ctr" defTabSz="914367">
              <a:defRPr/>
            </a:pPr>
            <a:r>
              <a:rPr lang="en-US" sz="1568" dirty="0">
                <a:gradFill>
                  <a:gsLst>
                    <a:gs pos="47000">
                      <a:schemeClr val="tx1"/>
                    </a:gs>
                    <a:gs pos="0">
                      <a:schemeClr val="tx1"/>
                    </a:gs>
                  </a:gsLst>
                  <a:lin ang="18900000" scaled="1"/>
                </a:gradFill>
                <a:latin typeface="Segoe UI"/>
              </a:rPr>
              <a:t>PAN-devices</a:t>
            </a:r>
          </a:p>
        </p:txBody>
      </p:sp>
      <p:sp>
        <p:nvSpPr>
          <p:cNvPr id="37" name="Rectangle 36"/>
          <p:cNvSpPr/>
          <p:nvPr/>
        </p:nvSpPr>
        <p:spPr>
          <a:xfrm>
            <a:off x="7688205" y="2134230"/>
            <a:ext cx="3054998" cy="114984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Event processing and insight</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6906792" y="3740516"/>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a:xfrm>
            <a:off x="7688205" y="3388301"/>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7688205" y="4639952"/>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Application device </a:t>
            </a:r>
            <a:b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b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provisioning and management</a:t>
            </a:r>
          </a:p>
        </p:txBody>
      </p:sp>
      <p:cxnSp>
        <p:nvCxnSpPr>
          <p:cNvPr id="88" name="Straight Connector 87"/>
          <p:cNvCxnSpPr/>
          <p:nvPr/>
        </p:nvCxnSpPr>
        <p:spPr>
          <a:xfrm>
            <a:off x="3227879" y="2124883"/>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227880" y="5811632"/>
            <a:ext cx="862086"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a:gradFill>
                  <a:gsLst>
                    <a:gs pos="47000">
                      <a:schemeClr val="tx1"/>
                    </a:gs>
                    <a:gs pos="0">
                      <a:schemeClr val="tx1"/>
                    </a:gs>
                  </a:gsLst>
                  <a:lin ang="5400000" scaled="0"/>
                </a:gradFill>
                <a:latin typeface="Segoe UI"/>
              </a:rPr>
              <a:t>cloud</a:t>
            </a:r>
          </a:p>
        </p:txBody>
      </p:sp>
      <p:sp>
        <p:nvSpPr>
          <p:cNvPr id="96" name="TextBox 95"/>
          <p:cNvSpPr txBox="1"/>
          <p:nvPr/>
        </p:nvSpPr>
        <p:spPr>
          <a:xfrm>
            <a:off x="2392840" y="5811632"/>
            <a:ext cx="753097"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dirty="0">
                <a:gradFill>
                  <a:gsLst>
                    <a:gs pos="47000">
                      <a:schemeClr val="tx1"/>
                    </a:gs>
                    <a:gs pos="0">
                      <a:schemeClr val="tx1"/>
                    </a:gs>
                  </a:gsLst>
                  <a:lin ang="5400000" scaled="0"/>
                </a:gradFill>
                <a:latin typeface="Segoe UI"/>
              </a:rPr>
              <a:t>field</a:t>
            </a:r>
          </a:p>
        </p:txBody>
      </p:sp>
      <p:grpSp>
        <p:nvGrpSpPr>
          <p:cNvPr id="41" name="Group 40"/>
          <p:cNvGrpSpPr/>
          <p:nvPr/>
        </p:nvGrpSpPr>
        <p:grpSpPr>
          <a:xfrm>
            <a:off x="1111601" y="3085827"/>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4" name="Group 43"/>
          <p:cNvGrpSpPr/>
          <p:nvPr/>
        </p:nvGrpSpPr>
        <p:grpSpPr>
          <a:xfrm>
            <a:off x="1105204" y="3831048"/>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7" name="Group 46"/>
          <p:cNvGrpSpPr/>
          <p:nvPr/>
        </p:nvGrpSpPr>
        <p:grpSpPr>
          <a:xfrm>
            <a:off x="1102672" y="460844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sp>
        <p:nvSpPr>
          <p:cNvPr id="39" name="Left-Right Arrow 38"/>
          <p:cNvSpPr/>
          <p:nvPr/>
        </p:nvSpPr>
        <p:spPr>
          <a:xfrm>
            <a:off x="6906792" y="4992167"/>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Left-Right Arrow 39"/>
          <p:cNvSpPr/>
          <p:nvPr/>
        </p:nvSpPr>
        <p:spPr>
          <a:xfrm>
            <a:off x="6906792" y="2487654"/>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ame 5"/>
          <p:cNvSpPr>
            <a:spLocks noChangeAspect="1"/>
          </p:cNvSpPr>
          <p:nvPr/>
        </p:nvSpPr>
        <p:spPr bwMode="auto">
          <a:xfrm>
            <a:off x="2322873" y="3779967"/>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9547773" y="2383171"/>
            <a:ext cx="1171302" cy="607341"/>
          </a:xfrm>
          <a:prstGeom prst="rect">
            <a:avLst/>
          </a:prstGeom>
        </p:spPr>
      </p:pic>
      <p:grpSp>
        <p:nvGrpSpPr>
          <p:cNvPr id="5" name="Group 4"/>
          <p:cNvGrpSpPr/>
          <p:nvPr/>
        </p:nvGrpSpPr>
        <p:grpSpPr>
          <a:xfrm>
            <a:off x="10038013" y="4956715"/>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 name="Group 12"/>
          <p:cNvGrpSpPr/>
          <p:nvPr/>
        </p:nvGrpSpPr>
        <p:grpSpPr>
          <a:xfrm>
            <a:off x="9881687" y="3686169"/>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1" name="Group 180"/>
          <p:cNvGrpSpPr/>
          <p:nvPr/>
        </p:nvGrpSpPr>
        <p:grpSpPr>
          <a:xfrm>
            <a:off x="3564501" y="2832182"/>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705">
                <a:solidFill>
                  <a:srgbClr val="FFFFFF"/>
                </a:solidFill>
                <a:latin typeface="Segoe UI Light"/>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grpSp>
      </p:grpSp>
      <p:sp>
        <p:nvSpPr>
          <p:cNvPr id="4" name="IoT"/>
          <p:cNvSpPr/>
          <p:nvPr/>
        </p:nvSpPr>
        <p:spPr>
          <a:xfrm>
            <a:off x="4959459" y="2134230"/>
            <a:ext cx="1747279" cy="365314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961"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biLevel thresh="25000"/>
            <a:extLst>
              <a:ext uri="{28A0092B-C50C-407E-A947-70E740481C1C}">
                <a14:useLocalDpi xmlns:a14="http://schemas.microsoft.com/office/drawing/2010/main" val="0"/>
              </a:ext>
            </a:extLst>
          </a:blip>
          <a:srcRect r="-632"/>
          <a:stretch>
            <a:fillRect/>
          </a:stretch>
        </p:blipFill>
        <p:spPr bwMode="auto">
          <a:xfrm>
            <a:off x="5585848" y="3686169"/>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003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5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5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250"/>
                                        <p:tgtEl>
                                          <p:spTgt spid="18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10"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25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fade">
                                      <p:cBhvr>
                                        <p:cTn id="45" dur="250"/>
                                        <p:tgtEl>
                                          <p:spTgt spid="9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25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50"/>
                                        <p:tgtEl>
                                          <p:spTgt spid="25"/>
                                        </p:tgtEl>
                                      </p:cBhvr>
                                    </p:animEffec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25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25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250"/>
                                        <p:tgtEl>
                                          <p:spTgt spid="9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250"/>
                                        <p:tgtEl>
                                          <p:spTgt spid="2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25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250"/>
                                        <p:tgtEl>
                                          <p:spTgt spid="14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25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250"/>
                                        <p:tgtEl>
                                          <p:spTgt spid="78"/>
                                        </p:tgtEl>
                                      </p:cBhvr>
                                    </p:animEffect>
                                  </p:childTnLst>
                                </p:cTn>
                              </p:par>
                              <p:par>
                                <p:cTn id="88" presetID="10" presetClass="entr" presetSubtype="0"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25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250"/>
                                        <p:tgtEl>
                                          <p:spTgt spid="3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fade">
                                      <p:cBhvr>
                                        <p:cTn id="98" dur="250"/>
                                        <p:tgtEl>
                                          <p:spTgt spid="83"/>
                                        </p:tgtEl>
                                      </p:cBhvr>
                                    </p:animEffect>
                                  </p:childTnLst>
                                </p:cTn>
                              </p:par>
                              <p:par>
                                <p:cTn id="99" presetID="10"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fade">
                                      <p:cBhvr>
                                        <p:cTn id="10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5" grpId="0"/>
      <p:bldP spid="36" grpId="0"/>
      <p:bldP spid="37" grpId="0" animBg="1"/>
      <p:bldP spid="51" grpId="0" animBg="1"/>
      <p:bldP spid="78" grpId="0" animBg="1"/>
      <p:bldP spid="83" grpId="0" animBg="1"/>
      <p:bldP spid="95" grpId="0"/>
      <p:bldP spid="96" grpId="0"/>
      <p:bldP spid="39" grpId="0" animBg="1"/>
      <p:bldP spid="40" grpId="0" animBg="1"/>
      <p:bldP spid="9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IoT Hub endpoints</a:t>
            </a:r>
            <a:endParaRPr lang="en-US" dirty="0"/>
          </a:p>
        </p:txBody>
      </p:sp>
      <p:sp>
        <p:nvSpPr>
          <p:cNvPr id="19" name="device"/>
          <p:cNvSpPr/>
          <p:nvPr/>
        </p:nvSpPr>
        <p:spPr bwMode="auto">
          <a:xfrm>
            <a:off x="1076076" y="2873752"/>
            <a:ext cx="1314258" cy="134460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Event processing</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provisioning </a:t>
            </a:r>
            <a:b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C2D queue</a:t>
              </a:r>
            </a:p>
            <a:p>
              <a:pPr defTabSz="914367">
                <a:defRPr/>
              </a:pPr>
              <a:r>
                <a:rPr lang="en-US" sz="1078" dirty="0">
                  <a:gradFill>
                    <a:gsLst>
                      <a:gs pos="50000">
                        <a:schemeClr val="bg1"/>
                      </a:gs>
                      <a:gs pos="0">
                        <a:schemeClr val="bg1"/>
                      </a:gs>
                    </a:gsLst>
                  </a:gradFill>
                  <a:latin typeface="Segoe UI"/>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D2C send endpoint</a:t>
              </a:r>
            </a:p>
          </p:txBody>
        </p:sp>
      </p:grpSp>
      <p:sp>
        <p:nvSpPr>
          <p:cNvPr id="12" name="Device … 2"/>
          <p:cNvSpPr/>
          <p:nvPr/>
        </p:nvSpPr>
        <p:spPr bwMode="auto">
          <a:xfrm>
            <a:off x="3478802" y="450454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err="1">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Msg</a:t>
            </a: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 feedback </a:t>
            </a:r>
            <a:b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business logic,</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Field GW/</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biLevel thresh="25000"/>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2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8"/>
                                        </p:tgtEl>
                                        <p:attrNameLst>
                                          <p:attrName>style.visibility</p:attrName>
                                        </p:attrNameLst>
                                      </p:cBhvr>
                                      <p:to>
                                        <p:strVal val="visible"/>
                                      </p:to>
                                    </p:set>
                                    <p:animEffect transition="in" filter="fade">
                                      <p:cBhvr>
                                        <p:cTn id="65" dur="500"/>
                                        <p:tgtEl>
                                          <p:spTgt spid="118"/>
                                        </p:tgtEl>
                                      </p:cBhvr>
                                    </p:animEffect>
                                  </p:childTnLst>
                                </p:cTn>
                              </p:par>
                              <p:par>
                                <p:cTn id="66" presetID="10" presetClass="entr" presetSubtype="0"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500"/>
                                        <p:tgtEl>
                                          <p:spTgt spid="120"/>
                                        </p:tgtEl>
                                      </p:cBhvr>
                                    </p:animEffect>
                                  </p:childTnLst>
                                </p:cTn>
                              </p:par>
                              <p:par>
                                <p:cTn id="97" presetID="10"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animEffect transition="in" filter="fade">
                                      <p:cBhvr>
                                        <p:cTn id="99" dur="500"/>
                                        <p:tgtEl>
                                          <p:spTgt spid="6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500"/>
                                        <p:tgtEl>
                                          <p:spTgt spid="110"/>
                                        </p:tgtEl>
                                      </p:cBhvr>
                                    </p:animEffect>
                                  </p:childTnLst>
                                </p:cTn>
                              </p:par>
                              <p:par>
                                <p:cTn id="114" presetID="10" presetClass="entr" presetSubtype="0" fill="hold"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7" grpId="0" animBg="1"/>
      <p:bldP spid="12" grpId="0" animBg="1"/>
      <p:bldP spid="13" grpId="0" animBg="1"/>
      <p:bldP spid="14" grpId="0" animBg="1"/>
      <p:bldP spid="15" grpId="0" animBg="1"/>
      <p:bldP spid="16" grpId="0" animBg="1"/>
      <p:bldP spid="17" grpId="0" animBg="1"/>
      <p:bldP spid="28" grpId="0" animBg="1"/>
      <p:bldP spid="29" grpId="0" animBg="1"/>
      <p:bldP spid="98" grpId="0" animBg="1"/>
      <p:bldP spid="110" grpId="0" animBg="1"/>
      <p:bldP spid="112" grpId="0" animBg="1"/>
      <p:bldP spid="1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2.xml><?xml version="1.0" encoding="utf-8"?>
<a:theme xmlns:a="http://schemas.openxmlformats.org/drawingml/2006/main" name="6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3.xml><?xml version="1.0" encoding="utf-8"?>
<a:theme xmlns:a="http://schemas.openxmlformats.org/drawingml/2006/main" name="FY15 Enterprise identity theme">
  <a:themeElements>
    <a:clrScheme name="Dujie">
      <a:dk1>
        <a:srgbClr val="505050"/>
      </a:dk1>
      <a:lt1>
        <a:sysClr val="window" lastClr="FFFFFF"/>
      </a:lt1>
      <a:dk2>
        <a:srgbClr val="008272"/>
      </a:dk2>
      <a:lt2>
        <a:srgbClr val="0078D7"/>
      </a:lt2>
      <a:accent1>
        <a:srgbClr val="002050"/>
      </a:accent1>
      <a:accent2>
        <a:srgbClr val="505050"/>
      </a:accent2>
      <a:accent3>
        <a:srgbClr val="5C2D91"/>
      </a:accent3>
      <a:accent4>
        <a:srgbClr val="FFB900"/>
      </a:accent4>
      <a:accent5>
        <a:srgbClr val="D83B01"/>
      </a:accent5>
      <a:accent6>
        <a:srgbClr val="00BCF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C900013F-50C1-4692-80A0-3AA1DC60A06D}" vid="{DB4C3A9A-3FD1-47FE-AB1F-AD05585F608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Azure IoT Suite deck tailored towards technical IT Professionals. This customer ready deck describes the features and benefits of Azure IoT Suite for a technical audience. 
</DocumentDescription>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Bharat Sandhu</DisplayName>
        <AccountId>10538</AccountId>
        <AccountType/>
      </UserInfo>
    </Owner>
    <k21a64daf20d4502b2796a1c6b8ce6c8 xmlns="230e9df3-be65-4c73-a93b-d1236ebd677e">
      <Terms xmlns="http://schemas.microsoft.com/office/infopath/2007/PartnerControls"/>
    </k21a64daf20d4502b2796a1c6b8ce6c8>
    <Expire_x0020_Review xmlns="230e9df3-be65-4c73-a93b-d1236ebd677e">2016-11-01T07:00:00+00:00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http://infopedia/kc02/media/Thumbnails/Internet%20of%20Things%20Domain/KC02-23-82490/Microsoft%20Azure%20IoT%20Suite%20Technical%20L200%20Deck.png</Url>
      <Description>/kc02/media/Thumbnails/Internet of Things Domain/KC02-23-82490/Microsoft Azure IoT Suite Technical L200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(solution)</TermName>
          <TermId xmlns="http://schemas.microsoft.com/office/infopath/2007/PartnerControls">8e62087a-5af4-429b-974d-d6aee352a28f</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s>
    </i0d941ee1e744ffea7aeee9924c91cbb>
    <PublishingExpirationDate xmlns="http://schemas.microsoft.com/sharepoint/v3" xsi:nil="true"/>
    <RoutingRuleDescription xmlns="http://schemas.microsoft.com/sharepoint/v3" xsi:nil="true"/>
    <DocumentSetKcId xmlns="ad820760-4664-4be3-bee2-f8b9a6708b4c">82490</DocumentSetKcId>
    <CoOwner xmlns="ad820760-4664-4be3-bee2-f8b9a6708b4c">
      <UserInfo>
        <DisplayName>i:0#.w|redmond\v-pebouc</DisplayName>
        <AccountId>27606</AccountId>
        <AccountType/>
      </UserInfo>
      <UserInfo>
        <DisplayName>i:0#.w|redmond\v-danaja</DisplayName>
        <AccountId>168825</AccountId>
        <AccountType/>
      </UserInfo>
      <UserInfo>
        <DisplayName>i:0#.w|redmond\v-milaws</DisplayName>
        <AccountId>174984</AccountId>
        <AccountType/>
      </UserInfo>
      <UserInfo>
        <DisplayName>i:0#.w|redmond\v-anmarv</DisplayName>
        <AccountId>62976</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2189</Value>
      <Value>216</Value>
      <Value>2935</Value>
      <Value>329</Value>
      <Value>2282</Value>
      <Value>2416</Value>
      <Value>2654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s>
    </m6c7b4717b6346e6a075a59dd47eac69>
    <_dlc_DocId xmlns="230e9df3-be65-4c73-a93b-d1236ebd677e">KC02-23-83189</_dlc_DocId>
    <_dlc_DocIdUrl xmlns="230e9df3-be65-4c73-a93b-d1236ebd677e">
      <Url>http://infopedia/kc02/docstore/_layouts/DocIdRedir.aspx?ID=KC02-23-83189</Url>
      <Description>KC02-23-83189</Description>
    </_dlc_DocIdUrl>
    <AverageRating xmlns="http://schemas.microsoft.com/sharepoint/v3"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8B3848AD-07F4-4A63-B11D-01C4FC7563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3831CB-CDE6-48BE-B18A-212770FE15B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http://schemas.microsoft.com/sharepoint/v4"/>
    <ds:schemaRef ds:uri="ad820760-4664-4be3-bee2-f8b9a6708b4c"/>
    <ds:schemaRef ds:uri="http://www.w3.org/XML/1998/namespace"/>
    <ds:schemaRef ds:uri="http://purl.org/dc/dcmitype/"/>
  </ds:schemaRefs>
</ds:datastoreItem>
</file>

<file path=customXml/itemProps3.xml><?xml version="1.0" encoding="utf-8"?>
<ds:datastoreItem xmlns:ds="http://schemas.openxmlformats.org/officeDocument/2006/customXml" ds:itemID="{AEAA5731-50D5-4547-A531-54BCEAB101C6}">
  <ds:schemaRefs>
    <ds:schemaRef ds:uri="http://schemas.microsoft.com/sharepoint/events"/>
  </ds:schemaRefs>
</ds:datastoreItem>
</file>

<file path=customXml/itemProps4.xml><?xml version="1.0" encoding="utf-8"?>
<ds:datastoreItem xmlns:ds="http://schemas.openxmlformats.org/officeDocument/2006/customXml" ds:itemID="{7E055D06-B0D3-405C-9B0B-F63DDD4FB76B}">
  <ds:schemaRefs>
    <ds:schemaRef ds:uri="http://schemas.microsoft.com/sharepoint/v3/contenttype/forms"/>
  </ds:schemaRefs>
</ds:datastoreItem>
</file>

<file path=customXml/itemProps5.xml><?xml version="1.0" encoding="utf-8"?>
<ds:datastoreItem xmlns:ds="http://schemas.openxmlformats.org/officeDocument/2006/customXml" ds:itemID="{63DFDE4C-8DEF-43C1-8A96-EF60A227C31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7864</TotalTime>
  <Words>5581</Words>
  <Application>Microsoft Office PowerPoint</Application>
  <PresentationFormat>Widescreen</PresentationFormat>
  <Paragraphs>744</Paragraphs>
  <Slides>38</Slides>
  <Notes>35</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53" baseType="lpstr">
      <vt:lpstr>Arial</vt:lpstr>
      <vt:lpstr>Arial Unicode MS</vt:lpstr>
      <vt:lpstr>Calibri</vt:lpstr>
      <vt:lpstr>Consolas</vt:lpstr>
      <vt:lpstr>Segoe</vt:lpstr>
      <vt:lpstr>Segoe UI</vt:lpstr>
      <vt:lpstr>Segoe UI Light</vt:lpstr>
      <vt:lpstr>Segoe UI Semibold</vt:lpstr>
      <vt:lpstr>Segoe UI Semilight</vt:lpstr>
      <vt:lpstr>Webdings</vt:lpstr>
      <vt:lpstr>Wingdings</vt:lpstr>
      <vt:lpstr>Bharat Blue</vt:lpstr>
      <vt:lpstr>6_3-30680_Worldwide Partner Conference 2015 </vt:lpstr>
      <vt:lpstr>FY15 Enterprise identity theme</vt:lpstr>
      <vt:lpstr>think-cell Slide</vt:lpstr>
      <vt:lpstr>PowerPoint Presentation</vt:lpstr>
      <vt:lpstr>Introducing Azure IoT Suite</vt:lpstr>
      <vt:lpstr>Tailor Azure IoT Suite to your needs using preconfigured solutions</vt:lpstr>
      <vt:lpstr>Azure IoT Suite Scenarios </vt:lpstr>
      <vt:lpstr>What you get with remote monitoring preconfigured solution</vt:lpstr>
      <vt:lpstr>Connect &amp; Control Azure IoT Hub</vt:lpstr>
      <vt:lpstr>PowerPoint Presentation</vt:lpstr>
      <vt:lpstr>Connect your devices to Azure</vt:lpstr>
      <vt:lpstr>IoT Hub endpoints</vt:lpstr>
      <vt:lpstr>Azure IoT Hub</vt:lpstr>
      <vt:lpstr>Manage IoT Hub in Azure portal</vt:lpstr>
      <vt:lpstr>Event Processing Azure Stream Analytics</vt:lpstr>
      <vt:lpstr>PowerPoint Presentation</vt:lpstr>
      <vt:lpstr>Real time event processing</vt:lpstr>
      <vt:lpstr>Add or edit jobs using simple ASA interface</vt:lpstr>
      <vt:lpstr>Data Visualization Power BI</vt:lpstr>
      <vt:lpstr>Data visualization with PowerBI</vt:lpstr>
      <vt:lpstr>Power BI Overview </vt:lpstr>
      <vt:lpstr>Data visualization with PowerBI</vt:lpstr>
      <vt:lpstr>PowerPoint Presentation</vt:lpstr>
      <vt:lpstr>Workflow Integration Logic Apps</vt:lpstr>
      <vt:lpstr>PowerPoint Presentation</vt:lpstr>
      <vt:lpstr>Integrate with business systems</vt:lpstr>
      <vt:lpstr>Integrate with business systems</vt:lpstr>
      <vt:lpstr>Drag and drop connector integration</vt:lpstr>
      <vt:lpstr>Push &amp; Broadcast Notifications Notification Hubs</vt:lpstr>
      <vt:lpstr>Broadcast notifications to any backend</vt:lpstr>
      <vt:lpstr>Push Notifications</vt:lpstr>
      <vt:lpstr>ID &amp; Access Management Azure Active Directory</vt:lpstr>
      <vt:lpstr>Sharing and access control</vt:lpstr>
      <vt:lpstr>Microsoft Azure IoT Suite</vt:lpstr>
      <vt:lpstr>What you get with remote monitoring preconfigured solution</vt:lpstr>
      <vt:lpstr>Visit</vt:lpstr>
      <vt:lpstr>Appendix</vt:lpstr>
      <vt:lpstr>Many aspects of connectivity</vt:lpstr>
      <vt:lpstr>Power BI Overview </vt:lpstr>
      <vt:lpstr>What you get with remote monitoring preconfigured solution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Suite Technical L200 deck</dc:title>
  <dc:creator>Tim Woolford</dc:creator>
  <cp:keywords/>
  <cp:lastModifiedBy>David Gristwood</cp:lastModifiedBy>
  <cp:revision>289</cp:revision>
  <dcterms:created xsi:type="dcterms:W3CDTF">2015-09-18T19:27:52Z</dcterms:created>
  <dcterms:modified xsi:type="dcterms:W3CDTF">2015-11-29T18:08:10Z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2189;#Microsoft Azure platform|df6aaec2-d07c-4319-b510-15a691aea35b</vt:lpwstr>
  </property>
  <property fmtid="{D5CDD505-2E9C-101B-9397-08002B2CF9AE}" pid="11" name="Groups">
    <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2935;#Internet of Things Domain|34685f97-aa46-4d4d-881b-c9a2cde63bef;#2654;#Cloud and Enterprise|adc2fe87-c79a-4ded-a449-3f86b954069d</vt:lpwstr>
  </property>
  <property fmtid="{D5CDD505-2E9C-101B-9397-08002B2CF9AE}" pid="16" name="BusinessArchitecture">
    <vt:lpwstr>2282;#Cloud Platform (solution)|8e62087a-5af4-429b-974d-d6aee352a28f;#329;#New Conversation|5ae50351-4e19-465d-a34a-e592b7a56769;#2416;#Internet of Your Things|cb3354bd-6d29-4656-83fb-4e192665ca2b</vt:lpwstr>
  </property>
  <property fmtid="{D5CDD505-2E9C-101B-9397-08002B2CF9AE}" pid="17" name="Products">
    <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ab384387-d207-4d5b-b8a0-9ab62c8f3ea4</vt:lpwstr>
  </property>
  <property fmtid="{D5CDD505-2E9C-101B-9397-08002B2CF9AE}" pid="21" name="p1cd454bacc149bfbcfd764edd279de7">
    <vt:lpwstr/>
  </property>
  <property fmtid="{D5CDD505-2E9C-101B-9397-08002B2CF9AE}" pid="22" name="ItemType">
    <vt:lpwstr/>
  </property>
  <property fmtid="{D5CDD505-2E9C-101B-9397-08002B2CF9AE}" pid="23" name="bc28b5f076654a3b96073bbbebfeb8c9">
    <vt:lpwstr/>
  </property>
  <property fmtid="{D5CDD505-2E9C-101B-9397-08002B2CF9AE}" pid="24" name="j4d667fb28274e85b2214f6e751c8d1f">
    <vt:lpwstr/>
  </property>
  <property fmtid="{D5CDD505-2E9C-101B-9397-08002B2CF9AE}" pid="25" name="MSProducts">
    <vt:lpwstr/>
  </property>
  <property fmtid="{D5CDD505-2E9C-101B-9397-08002B2CF9AE}" pid="26" name="SMSGTags">
    <vt:lpwstr/>
  </property>
  <property fmtid="{D5CDD505-2E9C-101B-9397-08002B2CF9AE}" pid="27" name="j031aa32f4154c8c9a646efae715ebde">
    <vt:lpwstr/>
  </property>
  <property fmtid="{D5CDD505-2E9C-101B-9397-08002B2CF9AE}" pid="28" name="EnterpriseDomainTags">
    <vt:lpwstr/>
  </property>
  <property fmtid="{D5CDD505-2E9C-101B-9397-08002B2CF9AE}" pid="29" name="l311460e3fdf46688abc31ddb7bdc05a">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_docset_NoMedatataSyncRequired">
    <vt:lpwstr>False</vt:lpwstr>
  </property>
  <property fmtid="{D5CDD505-2E9C-101B-9397-08002B2CF9AE}" pid="33" name="Languages">
    <vt:lpwstr/>
  </property>
  <property fmtid="{D5CDD505-2E9C-101B-9397-08002B2CF9AE}" pid="34" name="messageframeworktype">
    <vt:lpwstr/>
  </property>
  <property fmtid="{D5CDD505-2E9C-101B-9397-08002B2CF9AE}" pid="35" name="MSLanguage">
    <vt:lpwstr/>
  </property>
  <property fmtid="{D5CDD505-2E9C-101B-9397-08002B2CF9AE}" pid="36" name="cb7870d3641f4a52807a63577a9c1b08">
    <vt:lpwstr/>
  </property>
  <property fmtid="{D5CDD505-2E9C-101B-9397-08002B2CF9AE}" pid="37" name="TechnicalLevel">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WorkflowChangePath">
    <vt:lpwstr>4c942473-d120-4286-a51a-b65ad3d92ffb,18;</vt:lpwstr>
  </property>
</Properties>
</file>